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506" r:id="rId2"/>
    <p:sldId id="314" r:id="rId3"/>
    <p:sldId id="258" r:id="rId4"/>
    <p:sldId id="636" r:id="rId5"/>
    <p:sldId id="637" r:id="rId6"/>
    <p:sldId id="638" r:id="rId7"/>
    <p:sldId id="639" r:id="rId8"/>
    <p:sldId id="670" r:id="rId9"/>
    <p:sldId id="703" r:id="rId10"/>
    <p:sldId id="640" r:id="rId11"/>
    <p:sldId id="645" r:id="rId12"/>
    <p:sldId id="647" r:id="rId13"/>
    <p:sldId id="648" r:id="rId14"/>
    <p:sldId id="675" r:id="rId15"/>
    <p:sldId id="649" r:id="rId16"/>
    <p:sldId id="651" r:id="rId17"/>
    <p:sldId id="671" r:id="rId18"/>
    <p:sldId id="676" r:id="rId19"/>
    <p:sldId id="677" r:id="rId20"/>
    <p:sldId id="678" r:id="rId21"/>
    <p:sldId id="679" r:id="rId22"/>
    <p:sldId id="680" r:id="rId23"/>
    <p:sldId id="681" r:id="rId24"/>
    <p:sldId id="682" r:id="rId25"/>
    <p:sldId id="652" r:id="rId26"/>
    <p:sldId id="653" r:id="rId27"/>
    <p:sldId id="654" r:id="rId28"/>
    <p:sldId id="655" r:id="rId29"/>
    <p:sldId id="673" r:id="rId30"/>
    <p:sldId id="657" r:id="rId31"/>
    <p:sldId id="663" r:id="rId32"/>
    <p:sldId id="704" r:id="rId33"/>
    <p:sldId id="705" r:id="rId34"/>
    <p:sldId id="702" r:id="rId35"/>
    <p:sldId id="664" r:id="rId36"/>
    <p:sldId id="706" r:id="rId37"/>
    <p:sldId id="707" r:id="rId38"/>
    <p:sldId id="665" r:id="rId39"/>
    <p:sldId id="666" r:id="rId40"/>
    <p:sldId id="667" r:id="rId41"/>
  </p:sldIdLst>
  <p:sldSz cx="9144000" cy="6858000" type="screen4x3"/>
  <p:notesSz cx="6858000" cy="9144000"/>
  <p:custDataLst>
    <p:tags r:id="rId44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93" userDrawn="1">
          <p15:clr>
            <a:srgbClr val="A4A3A4"/>
          </p15:clr>
        </p15:guide>
        <p15:guide id="2" pos="28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1164" y="-96"/>
      </p:cViewPr>
      <p:guideLst>
        <p:guide orient="horz" pos="2193"/>
        <p:guide pos="288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noProof="1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noProof="1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4CF00D-E452-43B7-B3EC-5429463BDD57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2024/10/14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noProof="1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en-US" sz="1200" dirty="0">
                <a:ea typeface="黑体" panose="02010609060101010101" pitchFamily="49" charset="-122"/>
              </a:rPr>
              <a:pPr lvl="0" algn="r" eaLnBrk="1" hangingPunct="1">
                <a:buNone/>
              </a:pPr>
              <a:t>‹#›</a:t>
            </a:fld>
            <a:endParaRPr lang="en-US" altLang="en-US" sz="1200" dirty="0"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页眉占位符 4300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defRPr sz="1200"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1" name="日期占位符 430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 eaLnBrk="1" hangingPunct="1">
              <a:defRPr sz="1200" noProof="1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2228" name="幻灯片图像占位符 4301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4581" name="文本占位符 43012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</a:rPr>
              <a:t>第五级</a:t>
            </a:r>
          </a:p>
        </p:txBody>
      </p:sp>
      <p:sp>
        <p:nvSpPr>
          <p:cNvPr id="43014" name="页脚占位符 4301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eaLnBrk="1" hangingPunct="1">
              <a:defRPr sz="1200"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5" name="灯片编号占位符 4301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en-US" sz="1200" dirty="0"/>
              <a:pPr lvl="0" algn="r" eaLnBrk="1" hangingPunct="1">
                <a:buNone/>
              </a:pPr>
              <a:t>‹#›</a:t>
            </a:fld>
            <a:endParaRPr lang="en-US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en-US" dirty="0"/>
              <a:pPr algn="r">
                <a:buNone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en-US" dirty="0"/>
              <a:pPr algn="r">
                <a:buNone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en-US" dirty="0"/>
              <a:pPr algn="r">
                <a:buNone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1E9792B-7442-42ED-BE46-FD3E15EAA6F4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2024/10/14</a:t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  <a:ea typeface="宋体" panose="02010600030101010101" pitchFamily="2" charset="-122"/>
              </a:rPr>
              <a:pPr lvl="0" eaLnBrk="1" hangingPunct="1">
                <a:buNone/>
              </a:pPr>
              <a:t>‹#›</a:t>
            </a:fld>
            <a:endParaRPr lang="en-US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1E9792B-7442-42ED-BE46-FD3E15EAA6F4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2024/10/14</a:t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  <a:ea typeface="宋体" panose="02010600030101010101" pitchFamily="2" charset="-122"/>
              </a:rPr>
              <a:pPr lvl="0" eaLnBrk="1" hangingPunct="1">
                <a:buNone/>
              </a:pPr>
              <a:t>‹#›</a:t>
            </a:fld>
            <a:endParaRPr lang="en-US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en-US" dirty="0"/>
              <a:pPr algn="r">
                <a:buNone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en-US" dirty="0"/>
              <a:pPr algn="r">
                <a:buNone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en-US" dirty="0"/>
              <a:pPr algn="r">
                <a:buNone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en-US" dirty="0"/>
              <a:pPr algn="r">
                <a:buNone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en-US" dirty="0"/>
              <a:pPr algn="r">
                <a:buNone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en-US" dirty="0"/>
              <a:pPr algn="r">
                <a:buNone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algn="r">
              <a:buNone/>
            </a:pPr>
            <a:fld id="{9A0DB2DC-4C9A-4742-B13C-FB6460FD3503}" type="slidenum">
              <a:rPr lang="en-US" altLang="en-US" dirty="0"/>
              <a:pPr algn="r">
                <a:buNone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614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defRPr sz="1400" noProof="1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1E9792B-7442-42ED-BE46-FD3E15EAA6F4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2024/10/14</a:t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defRPr sz="1400" noProof="1">
                <a:latin typeface="Arial" panose="020B0604020202020204" pitchFamily="34" charset="0"/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  <a:ea typeface="宋体" panose="02010600030101010101" pitchFamily="2" charset="-122"/>
              </a:rPr>
              <a:pPr lvl="0" eaLnBrk="1" hangingPunct="1">
                <a:buNone/>
              </a:pPr>
              <a:t>‹#›</a:t>
            </a:fld>
            <a:endParaRPr lang="en-US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黑体" panose="02010609060101010101" pitchFamily="49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oleObject" Target="../embeddings/oleObject17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xfrm>
            <a:off x="609600" y="225425"/>
            <a:ext cx="8229600" cy="6096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lang="en-US" altLang="zh-CN" sz="3600" b="1" dirty="0">
                <a:solidFill>
                  <a:srgbClr val="A50021"/>
                </a:solidFill>
              </a:rPr>
              <a:t/>
            </a:r>
            <a:br>
              <a:rPr lang="en-US" altLang="zh-CN" sz="3600" b="1" dirty="0">
                <a:solidFill>
                  <a:srgbClr val="A50021"/>
                </a:solidFill>
              </a:rPr>
            </a:br>
            <a:r>
              <a:rPr lang="en-US" altLang="zh-CN" sz="3600" b="1" dirty="0">
                <a:solidFill>
                  <a:srgbClr val="A50021"/>
                </a:solidFill>
              </a:rPr>
              <a:t/>
            </a:r>
            <a:br>
              <a:rPr lang="en-US" altLang="zh-CN" sz="3600" b="1" dirty="0">
                <a:solidFill>
                  <a:srgbClr val="A50021"/>
                </a:solidFill>
              </a:rPr>
            </a:br>
            <a:r>
              <a:rPr lang="zh-CN" altLang="en-US" sz="3600" b="1" dirty="0">
                <a:solidFill>
                  <a:srgbClr val="C00000"/>
                </a:solidFill>
              </a:rPr>
              <a:t>第</a:t>
            </a:r>
            <a:r>
              <a:rPr lang="en-US" altLang="zh-CN" sz="3600" b="1" dirty="0">
                <a:solidFill>
                  <a:srgbClr val="C00000"/>
                </a:solidFill>
              </a:rPr>
              <a:t>4</a:t>
            </a:r>
            <a:r>
              <a:rPr lang="zh-CN" altLang="en-US" sz="3600" b="1" dirty="0">
                <a:solidFill>
                  <a:srgbClr val="C00000"/>
                </a:solidFill>
              </a:rPr>
              <a:t>章  数字卷积与脉冲响应</a:t>
            </a:r>
            <a:br>
              <a:rPr lang="zh-CN" altLang="en-US" sz="3600" b="1" dirty="0">
                <a:solidFill>
                  <a:srgbClr val="C00000"/>
                </a:solidFill>
              </a:rPr>
            </a:br>
            <a:endParaRPr lang="en-US" altLang="zh-CN" sz="3600" b="1" dirty="0">
              <a:solidFill>
                <a:srgbClr val="C00000"/>
              </a:solidFill>
            </a:endParaRPr>
          </a:p>
        </p:txBody>
      </p:sp>
      <p:sp>
        <p:nvSpPr>
          <p:cNvPr id="17411" name="Rectangle 3"/>
          <p:cNvSpPr>
            <a:spLocks noGrp="1"/>
          </p:cNvSpPr>
          <p:nvPr>
            <p:ph idx="1"/>
          </p:nvPr>
        </p:nvSpPr>
        <p:spPr>
          <a:xfrm>
            <a:off x="684213" y="1557338"/>
            <a:ext cx="7772400" cy="4510087"/>
          </a:xfrm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en-US" altLang="zh-CN" b="1" dirty="0"/>
              <a:t>4</a:t>
            </a:r>
            <a:r>
              <a:rPr lang="zh-CN" altLang="en-US" b="1" dirty="0"/>
              <a:t>.1 数字卷积基础</a:t>
            </a:r>
            <a:endParaRPr lang="en-US" altLang="zh-CN" b="1" dirty="0"/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en-US" altLang="zh-CN" b="1" dirty="0"/>
              <a:t>4</a:t>
            </a:r>
            <a:r>
              <a:rPr lang="zh-CN" altLang="en-US" b="1" dirty="0"/>
              <a:t>.2 差分方程与卷积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en-US" altLang="zh-CN" b="1" dirty="0"/>
              <a:t>4</a:t>
            </a:r>
            <a:r>
              <a:rPr lang="zh-CN" altLang="en-US" b="1" dirty="0"/>
              <a:t>.3 滑动平均滤波器</a:t>
            </a:r>
          </a:p>
          <a:p>
            <a:pPr eaLnBrk="1" hangingPunct="1">
              <a:lnSpc>
                <a:spcPct val="150000"/>
              </a:lnSpc>
              <a:buNone/>
            </a:pPr>
            <a:endParaRPr lang="en-US" altLang="zh-CN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idx="1"/>
          </p:nvPr>
        </p:nvSpPr>
        <p:spPr>
          <a:xfrm>
            <a:off x="179388" y="0"/>
            <a:ext cx="8713788" cy="65976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2400" b="1" dirty="0" smtClean="0"/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黑体" panose="02010609060101010101" pitchFamily="49" charset="-122"/>
                <a:cs typeface="+mn-cs"/>
              </a:rPr>
              <a:t>例 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黑体" panose="02010609060101010101" pitchFamily="49" charset="-122"/>
                <a:cs typeface="+mn-cs"/>
              </a:rPr>
              <a:t>4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黑体" panose="02010609060101010101" pitchFamily="49" charset="-122"/>
                <a:cs typeface="+mn-cs"/>
              </a:rPr>
              <a:t>.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2   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数字滤波器的的输入信号</a:t>
            </a:r>
            <a:r>
              <a:rPr kumimoji="0" lang="en-US" altLang="zh-TW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x[n]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和脉冲响应</a:t>
            </a:r>
            <a:r>
              <a:rPr kumimoji="0" lang="en-US" altLang="zh-TW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h[n]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如图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4-2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所示</a:t>
            </a: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利用数字卷积计算该滤波器的输出 </a:t>
            </a:r>
            <a:r>
              <a:rPr kumimoji="0" lang="en-US" altLang="zh-CN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o</a:t>
            </a:r>
            <a:endParaRPr kumimoji="0" lang="zh-CN" altLang="zh-CN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黑体" panose="02010609060101010101" pitchFamily="49" charset="-122"/>
                <a:cs typeface="+mn-cs"/>
              </a:rPr>
              <a:t>         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2560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643182"/>
            <a:ext cx="3671888" cy="33131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643182"/>
            <a:ext cx="3673475" cy="32400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8" name="Text Box 4"/>
          <p:cNvSpPr txBox="1">
            <a:spLocks noChangeArrowheads="1"/>
          </p:cNvSpPr>
          <p:nvPr/>
        </p:nvSpPr>
        <p:spPr bwMode="auto">
          <a:xfrm>
            <a:off x="0" y="142852"/>
            <a:ext cx="9144000" cy="230832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解：要求输出，必须计算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x[n]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和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h[n]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的卷积。式（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.2）的卷积定义式表明，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x[k]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以及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h[n-k]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关于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k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的图形可用来图示数字卷积的计算，每个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y[n]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的值可以通过将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x[n]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和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h[n-k]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逐点相乘，然后相加得到。对于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n&lt;0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和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n&gt;5，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输出值为0。图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.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3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为计算得到的输出信号。</a:t>
            </a:r>
          </a:p>
        </p:txBody>
      </p:sp>
      <p:sp>
        <p:nvSpPr>
          <p:cNvPr id="1033" name="Rectangle 6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pPr eaLnBrk="0" hangingPunct="0">
              <a:buNone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026" name="Object 5"/>
          <p:cNvGraphicFramePr>
            <a:graphicFrameLocks/>
          </p:cNvGraphicFramePr>
          <p:nvPr/>
        </p:nvGraphicFramePr>
        <p:xfrm>
          <a:off x="827088" y="2781300"/>
          <a:ext cx="6402387" cy="576263"/>
        </p:xfrm>
        <a:graphic>
          <a:graphicData uri="http://schemas.openxmlformats.org/presentationml/2006/ole">
            <p:oleObj spid="_x0000_s23558" r:id="rId3" imgW="131064000" imgH="11887200" progId="Equation.DSMT4">
              <p:embed/>
            </p:oleObj>
          </a:graphicData>
        </a:graphic>
      </p:graphicFrame>
      <p:sp>
        <p:nvSpPr>
          <p:cNvPr id="1034" name="Rectangle 8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pPr eaLnBrk="0" hangingPunct="0">
              <a:buNone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027" name="Object 7"/>
          <p:cNvGraphicFramePr>
            <a:graphicFrameLocks/>
          </p:cNvGraphicFramePr>
          <p:nvPr/>
        </p:nvGraphicFramePr>
        <p:xfrm>
          <a:off x="827088" y="3429000"/>
          <a:ext cx="6408737" cy="552450"/>
        </p:xfrm>
        <a:graphic>
          <a:graphicData uri="http://schemas.openxmlformats.org/presentationml/2006/ole">
            <p:oleObj spid="_x0000_s23557" r:id="rId4" imgW="120700800" imgH="11887200" progId="Equation.DSMT4">
              <p:embed/>
            </p:oleObj>
          </a:graphicData>
        </a:graphic>
      </p:graphicFrame>
      <p:sp>
        <p:nvSpPr>
          <p:cNvPr id="1035" name="Rectangle 10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pPr eaLnBrk="0" hangingPunct="0">
              <a:buNone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028" name="Object 9"/>
          <p:cNvGraphicFramePr>
            <a:graphicFrameLocks/>
          </p:cNvGraphicFramePr>
          <p:nvPr/>
        </p:nvGraphicFramePr>
        <p:xfrm>
          <a:off x="900113" y="4005263"/>
          <a:ext cx="6335712" cy="576262"/>
        </p:xfrm>
        <a:graphic>
          <a:graphicData uri="http://schemas.openxmlformats.org/presentationml/2006/ole">
            <p:oleObj spid="_x0000_s23556" r:id="rId5" imgW="104851200" imgH="11887200" progId="Equation.DSMT4">
              <p:embed/>
            </p:oleObj>
          </a:graphicData>
        </a:graphic>
      </p:graphicFrame>
      <p:sp>
        <p:nvSpPr>
          <p:cNvPr id="1036" name="Rectangle 1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pPr eaLnBrk="0" hangingPunct="0">
              <a:buNone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029" name="Object 11"/>
          <p:cNvGraphicFramePr>
            <a:graphicFrameLocks/>
          </p:cNvGraphicFramePr>
          <p:nvPr/>
        </p:nvGraphicFramePr>
        <p:xfrm>
          <a:off x="900113" y="4508500"/>
          <a:ext cx="6119812" cy="598488"/>
        </p:xfrm>
        <a:graphic>
          <a:graphicData uri="http://schemas.openxmlformats.org/presentationml/2006/ole">
            <p:oleObj spid="_x0000_s23555" r:id="rId6" imgW="121615200" imgH="11887200" progId="Equation.DSMT4">
              <p:embed/>
            </p:oleObj>
          </a:graphicData>
        </a:graphic>
      </p:graphicFrame>
      <p:sp>
        <p:nvSpPr>
          <p:cNvPr id="1037" name="Rectangle 14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pPr eaLnBrk="0" hangingPunct="0">
              <a:buNone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030" name="Object 13"/>
          <p:cNvGraphicFramePr>
            <a:graphicFrameLocks/>
          </p:cNvGraphicFramePr>
          <p:nvPr/>
        </p:nvGraphicFramePr>
        <p:xfrm>
          <a:off x="971550" y="5229225"/>
          <a:ext cx="6121400" cy="512763"/>
        </p:xfrm>
        <a:graphic>
          <a:graphicData uri="http://schemas.openxmlformats.org/presentationml/2006/ole">
            <p:oleObj spid="_x0000_s23554" r:id="rId7" imgW="143256000" imgH="11887200" progId="Equation.DSMT4">
              <p:embed/>
            </p:oleObj>
          </a:graphicData>
        </a:graphic>
      </p:graphicFrame>
      <p:sp>
        <p:nvSpPr>
          <p:cNvPr id="1038" name="Rectangle 16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pPr eaLnBrk="0" hangingPunct="0">
              <a:buNone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1031" name="Object 15"/>
          <p:cNvGraphicFramePr>
            <a:graphicFrameLocks/>
          </p:cNvGraphicFramePr>
          <p:nvPr/>
        </p:nvGraphicFramePr>
        <p:xfrm>
          <a:off x="900113" y="5805488"/>
          <a:ext cx="6716712" cy="503237"/>
        </p:xfrm>
        <a:graphic>
          <a:graphicData uri="http://schemas.openxmlformats.org/presentationml/2006/ole">
            <p:oleObj spid="_x0000_s23553" r:id="rId8" imgW="158191200" imgH="11887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0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/>
          <p:nvPr/>
        </p:nvSpPr>
        <p:spPr>
          <a:xfrm>
            <a:off x="4114800" y="5715000"/>
            <a:ext cx="1524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图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.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26627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550" y="260350"/>
            <a:ext cx="7129463" cy="4968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标题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229600" cy="1143000"/>
          </a:xfrm>
        </p:spPr>
        <p:txBody>
          <a:bodyPr vert="horz" wrap="square" lIns="91440" tIns="45720" rIns="91440" bIns="45720" anchor="ctr" anchorCtr="0"/>
          <a:lstStyle/>
          <a:p>
            <a:r>
              <a:rPr lang="zh-CN" altLang="en-US" sz="3200" dirty="0">
                <a:solidFill>
                  <a:srgbClr val="FF0000"/>
                </a:solidFill>
              </a:rPr>
              <a:t>计算数字卷积的步骤</a:t>
            </a:r>
          </a:p>
        </p:txBody>
      </p:sp>
      <p:sp>
        <p:nvSpPr>
          <p:cNvPr id="27651" name="内容占位符 2"/>
          <p:cNvSpPr>
            <a:spLocks noGrp="1"/>
          </p:cNvSpPr>
          <p:nvPr>
            <p:ph idx="1"/>
          </p:nvPr>
        </p:nvSpPr>
        <p:spPr/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列出输入采样值</a:t>
            </a:r>
            <a:r>
              <a:rPr lang="en-US" altLang="zh-CN" sz="2400" dirty="0"/>
              <a:t>,</a:t>
            </a:r>
            <a:r>
              <a:rPr lang="zh-CN" altLang="en-US" sz="2400" dirty="0"/>
              <a:t>空白处为</a:t>
            </a:r>
            <a:r>
              <a:rPr lang="en-US" altLang="zh-CN" sz="2400" dirty="0"/>
              <a:t>0;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倒序列出脉冲响应值</a:t>
            </a:r>
            <a:r>
              <a:rPr lang="en-US" altLang="zh-CN" sz="2400" dirty="0"/>
              <a:t>,</a:t>
            </a:r>
            <a:r>
              <a:rPr lang="zh-CN" altLang="en-US" sz="2400" dirty="0"/>
              <a:t>使</a:t>
            </a:r>
            <a:r>
              <a:rPr lang="en-US" altLang="zh-CN" sz="2400" dirty="0"/>
              <a:t>n=0</a:t>
            </a:r>
            <a:r>
              <a:rPr lang="zh-CN" altLang="en-US" sz="2400" dirty="0"/>
              <a:t>的脉冲响应与</a:t>
            </a:r>
            <a:r>
              <a:rPr lang="en-US" altLang="zh-CN" sz="2400" dirty="0"/>
              <a:t>n=0</a:t>
            </a:r>
            <a:r>
              <a:rPr lang="zh-CN" altLang="en-US" sz="2400" dirty="0"/>
              <a:t>的输入对齐</a:t>
            </a:r>
            <a:r>
              <a:rPr lang="en-US" altLang="zh-CN" sz="2400" dirty="0"/>
              <a:t>;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当两序列均不为零时</a:t>
            </a:r>
            <a:r>
              <a:rPr lang="en-US" altLang="zh-CN" sz="2400" dirty="0"/>
              <a:t>,</a:t>
            </a:r>
            <a:r>
              <a:rPr lang="zh-CN" altLang="en-US" sz="2400" dirty="0"/>
              <a:t>相乘然后相加即可得到输出值</a:t>
            </a:r>
            <a:r>
              <a:rPr lang="en-US" altLang="zh-CN" sz="2400" dirty="0"/>
              <a:t>;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将脉冲响应右移一个单位</a:t>
            </a:r>
            <a:r>
              <a:rPr lang="en-US" altLang="zh-CN" sz="2400" dirty="0"/>
              <a:t>;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重复第</a:t>
            </a:r>
            <a:r>
              <a:rPr lang="en-US" altLang="zh-CN" sz="2400" dirty="0"/>
              <a:t>3</a:t>
            </a:r>
            <a:r>
              <a:rPr lang="zh-CN" altLang="en-US" sz="2400" dirty="0"/>
              <a:t>步</a:t>
            </a:r>
            <a:r>
              <a:rPr lang="en-US" altLang="zh-CN" sz="2400" dirty="0"/>
              <a:t>(</a:t>
            </a:r>
            <a:r>
              <a:rPr lang="zh-CN" altLang="en-US" sz="2400" dirty="0"/>
              <a:t>只要两个序列之间有非零的重叠部分</a:t>
            </a:r>
            <a:r>
              <a:rPr lang="en-US" altLang="zh-CN" sz="2400" dirty="0"/>
              <a:t>);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其余输出采样值为</a:t>
            </a:r>
            <a:r>
              <a:rPr lang="en-US" altLang="zh-CN" sz="2400" dirty="0"/>
              <a:t>0.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3"/>
          <p:cNvSpPr txBox="1"/>
          <p:nvPr/>
        </p:nvSpPr>
        <p:spPr>
          <a:xfrm>
            <a:off x="661988" y="1093788"/>
            <a:ext cx="8482012" cy="3170237"/>
          </a:xfrm>
          <a:prstGeom prst="rect">
            <a:avLst/>
          </a:prstGeom>
          <a:noFill/>
          <a:ln w="38100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x[k]       0         0         1         -1         2        0       0      0</a:t>
            </a:r>
          </a:p>
          <a:p>
            <a:pPr eaLnBrk="0" hangingPunct="0">
              <a:spcBef>
                <a:spcPct val="50000"/>
              </a:spcBef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h[-k]     1        -2         2                                                      ?y[0]=2</a:t>
            </a:r>
          </a:p>
          <a:p>
            <a:pPr eaLnBrk="0" hangingPunct="0">
              <a:spcBef>
                <a:spcPct val="50000"/>
              </a:spcBef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h[1-k]              1        - 2         2                                          ?y[1]=-4</a:t>
            </a:r>
          </a:p>
          <a:p>
            <a:pPr eaLnBrk="0" hangingPunct="0">
              <a:spcBef>
                <a:spcPct val="50000"/>
              </a:spcBef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h[2-k]                          1         -2          2                              y[2]=7</a:t>
            </a:r>
          </a:p>
          <a:p>
            <a:pPr eaLnBrk="0" hangingPunct="0">
              <a:spcBef>
                <a:spcPct val="50000"/>
              </a:spcBef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h[3-k]                                      1          -2         2                  ?y[3]=-5</a:t>
            </a:r>
          </a:p>
          <a:p>
            <a:pPr eaLnBrk="0" hangingPunct="0">
              <a:spcBef>
                <a:spcPct val="50000"/>
              </a:spcBef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h[4-k]                                                   1        -2      2          ?y[4]=2</a:t>
            </a:r>
          </a:p>
          <a:p>
            <a:pPr eaLnBrk="0" hangingPunct="0">
              <a:spcBef>
                <a:spcPct val="50000"/>
              </a:spcBef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h[5-k]                                                              1      -2    2     y[5]=0</a:t>
            </a:r>
          </a:p>
        </p:txBody>
      </p:sp>
      <p:sp>
        <p:nvSpPr>
          <p:cNvPr id="28676" name="Line 4"/>
          <p:cNvSpPr/>
          <p:nvPr/>
        </p:nvSpPr>
        <p:spPr>
          <a:xfrm flipV="1">
            <a:off x="838200" y="1125538"/>
            <a:ext cx="8126413" cy="1587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8677" name="Line 5"/>
          <p:cNvSpPr/>
          <p:nvPr/>
        </p:nvSpPr>
        <p:spPr>
          <a:xfrm>
            <a:off x="838200" y="4437063"/>
            <a:ext cx="8126413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" name="TextBox 5"/>
          <p:cNvSpPr txBox="1"/>
          <p:nvPr/>
        </p:nvSpPr>
        <p:spPr>
          <a:xfrm>
            <a:off x="500034" y="285728"/>
            <a:ext cx="5572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+mn-ea"/>
                <a:ea typeface="+mn-ea"/>
              </a:rPr>
              <a:t>例</a:t>
            </a:r>
            <a:r>
              <a:rPr lang="en-US" altLang="zh-CN" sz="2400" dirty="0" smtClean="0">
                <a:latin typeface="+mn-ea"/>
                <a:ea typeface="+mn-ea"/>
              </a:rPr>
              <a:t>4.2</a:t>
            </a:r>
            <a:r>
              <a:rPr lang="zh-CN" altLang="en-US" sz="2400" dirty="0" smtClean="0">
                <a:latin typeface="+mn-ea"/>
                <a:ea typeface="+mn-ea"/>
              </a:rPr>
              <a:t>列写卷积表计算滤波器输出</a:t>
            </a:r>
            <a:endParaRPr lang="zh-CN" altLang="en-US" sz="2400" dirty="0">
              <a:latin typeface="+mn-ea"/>
              <a:ea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idx="1"/>
          </p:nvPr>
        </p:nvSpPr>
        <p:spPr>
          <a:xfrm>
            <a:off x="179388" y="188913"/>
            <a:ext cx="8713787" cy="6096000"/>
          </a:xfrm>
        </p:spPr>
        <p:txBody>
          <a:bodyPr vert="horz" wrap="square" lIns="91440" tIns="45720" rIns="91440" bIns="45720" anchor="t" anchorCtr="0"/>
          <a:lstStyle/>
          <a:p>
            <a:pPr>
              <a:buFont typeface="Wingdings" panose="05000000000000000000" pitchFamily="2" charset="2"/>
              <a:buChar char="ü"/>
            </a:pPr>
            <a:r>
              <a:rPr lang="zh-CN" altLang="en-US" sz="2800" b="1" dirty="0">
                <a:solidFill>
                  <a:srgbClr val="FF0000"/>
                </a:solidFill>
              </a:rPr>
              <a:t>边界效应：</a:t>
            </a:r>
            <a:endParaRPr lang="en-US" altLang="zh-CN" sz="28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       </a:t>
            </a:r>
            <a:r>
              <a:rPr lang="zh-CN" altLang="en-US" sz="2400" dirty="0"/>
              <a:t>当脉冲响应与未知的输入采样点重叠时，由于实际的输出</a:t>
            </a:r>
            <a:endParaRPr lang="en-US" altLang="zh-CN" sz="2400" dirty="0"/>
          </a:p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值可能受采样开始之前输入信号的影响，所以无法准确地计算</a:t>
            </a:r>
            <a:endParaRPr lang="en-US" altLang="zh-CN" sz="2400" dirty="0"/>
          </a:p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输出。计算的开始和末尾都存在这种现象。仅当输入序列与脉</a:t>
            </a:r>
            <a:endParaRPr lang="en-US" altLang="zh-CN" sz="2400" dirty="0"/>
          </a:p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冲响应完全重叠时，计算才有意义，这就是边界效应。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      表</a:t>
            </a:r>
            <a:r>
              <a:rPr lang="en-US" altLang="zh-CN" sz="2400" dirty="0"/>
              <a:t>4</a:t>
            </a:r>
            <a:r>
              <a:rPr lang="zh-CN" altLang="en-US" sz="2400" dirty="0"/>
              <a:t>.</a:t>
            </a:r>
            <a:r>
              <a:rPr lang="en-US" altLang="zh-CN" sz="2400" dirty="0"/>
              <a:t>3</a:t>
            </a:r>
            <a:r>
              <a:rPr lang="zh-CN" altLang="en-US" sz="2400" dirty="0"/>
              <a:t>说明了边界效应如何发生在有限输入序列的情况。此</a:t>
            </a:r>
            <a:endParaRPr lang="en-US" altLang="zh-CN" sz="2400" dirty="0"/>
          </a:p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例中，输入的长度为</a:t>
            </a:r>
            <a:r>
              <a:rPr lang="en-US" altLang="zh-CN" sz="2400" dirty="0"/>
              <a:t>3</a:t>
            </a:r>
            <a:r>
              <a:rPr lang="zh-CN" altLang="en-US" sz="2400" dirty="0"/>
              <a:t>，脉冲响应的长度为</a:t>
            </a:r>
            <a:r>
              <a:rPr lang="en-US" altLang="zh-CN" sz="2400" dirty="0"/>
              <a:t>3</a:t>
            </a:r>
            <a:r>
              <a:rPr lang="zh-CN" altLang="en-US" sz="2400" dirty="0"/>
              <a:t>。只要脉冲响应采</a:t>
            </a:r>
            <a:endParaRPr lang="en-US" altLang="zh-CN" sz="2400" dirty="0"/>
          </a:p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样点部分位于输入信号采样值之外，输出就不确定。在这种情</a:t>
            </a:r>
            <a:endParaRPr lang="en-US" altLang="zh-CN" sz="2400" dirty="0"/>
          </a:p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况下，有</a:t>
            </a:r>
            <a:r>
              <a:rPr lang="en-US" altLang="zh-CN" sz="2400" dirty="0"/>
              <a:t>4</a:t>
            </a:r>
            <a:r>
              <a:rPr lang="zh-CN" altLang="en-US" sz="2400" dirty="0"/>
              <a:t>个输出采样点（0，1，</a:t>
            </a:r>
            <a:r>
              <a:rPr lang="en-US" altLang="zh-CN" sz="2400" dirty="0"/>
              <a:t>3</a:t>
            </a:r>
            <a:r>
              <a:rPr lang="zh-CN" altLang="en-US" sz="2400" dirty="0"/>
              <a:t>和</a:t>
            </a:r>
            <a:r>
              <a:rPr lang="en-US" altLang="zh-CN" sz="2400" dirty="0"/>
              <a:t>4</a:t>
            </a:r>
            <a:r>
              <a:rPr lang="zh-CN" altLang="en-US" sz="2400" dirty="0"/>
              <a:t>）受边界效应的影响。</a:t>
            </a:r>
          </a:p>
          <a:p>
            <a:pPr>
              <a:spcBef>
                <a:spcPct val="50000"/>
              </a:spcBef>
              <a:buNone/>
            </a:pPr>
            <a:endParaRPr lang="zh-CN" altLang="en-US" sz="2400" b="1" dirty="0"/>
          </a:p>
          <a:p>
            <a:pPr>
              <a:buNone/>
            </a:pPr>
            <a:endParaRPr lang="zh-CN" altLang="en-US" sz="2400" b="1" dirty="0"/>
          </a:p>
          <a:p>
            <a:pPr>
              <a:buNone/>
            </a:pPr>
            <a:endParaRPr lang="zh-CN" altLang="en-US" sz="2400" b="1" dirty="0"/>
          </a:p>
          <a:p>
            <a:pPr>
              <a:buNone/>
            </a:pPr>
            <a:endParaRPr lang="zh-CN" altLang="en-US" sz="24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idx="1"/>
          </p:nvPr>
        </p:nvSpPr>
        <p:spPr>
          <a:xfrm>
            <a:off x="250825" y="333375"/>
            <a:ext cx="8353425" cy="6248400"/>
          </a:xfrm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/>
              <a:t> </a:t>
            </a:r>
            <a:r>
              <a:rPr lang="zh-CN" altLang="en-US" sz="2800" b="1" dirty="0">
                <a:solidFill>
                  <a:srgbClr val="FF0000"/>
                </a:solidFill>
              </a:rPr>
              <a:t>边界效应对滤波器输出的影响 ：</a:t>
            </a:r>
            <a:endParaRPr lang="en-US" altLang="zh-CN" sz="28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/>
              <a:t>       </a:t>
            </a:r>
            <a:r>
              <a:rPr lang="zh-CN" altLang="en-US" sz="2400" dirty="0"/>
              <a:t>当脉冲响应的采样点数为有限长时可以实现完全重叠，</a:t>
            </a:r>
            <a:endParaRPr lang="en-US" altLang="zh-CN" sz="2400" dirty="0"/>
          </a:p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例如所有的</a:t>
            </a:r>
            <a:r>
              <a:rPr lang="en-US" altLang="zh-CN" sz="2400" dirty="0"/>
              <a:t>FIR</a:t>
            </a:r>
            <a:r>
              <a:rPr lang="zh-CN" altLang="en-US" sz="2400" dirty="0"/>
              <a:t>滤波器。</a:t>
            </a:r>
            <a:r>
              <a:rPr lang="zh-CN" altLang="en-US" sz="2400" dirty="0">
                <a:solidFill>
                  <a:srgbClr val="FF0000"/>
                </a:solidFill>
              </a:rPr>
              <a:t>对于</a:t>
            </a:r>
            <a:r>
              <a:rPr lang="en-US" altLang="zh-CN" sz="2400" dirty="0">
                <a:solidFill>
                  <a:srgbClr val="FF0000"/>
                </a:solidFill>
              </a:rPr>
              <a:t>FIR</a:t>
            </a:r>
            <a:r>
              <a:rPr lang="zh-CN" altLang="en-US" sz="2400" dirty="0">
                <a:solidFill>
                  <a:srgbClr val="FF0000"/>
                </a:solidFill>
              </a:rPr>
              <a:t>滤波器的输出，受边界效应</a:t>
            </a:r>
            <a:endParaRPr lang="en-US" altLang="zh-CN" sz="24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FF0000"/>
                </a:solidFill>
              </a:rPr>
              <a:t>影响的开始和末尾区间长度均为脉冲响应的长度减1</a:t>
            </a:r>
            <a:r>
              <a:rPr lang="zh-CN" altLang="en-US" sz="2400" dirty="0"/>
              <a:t>。当非零</a:t>
            </a:r>
            <a:endParaRPr lang="en-US" altLang="zh-CN" sz="2400" dirty="0"/>
          </a:p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脉冲响应采样值有无限多个时，输入与脉冲响应一般不能完</a:t>
            </a:r>
            <a:endParaRPr lang="en-US" altLang="zh-CN" sz="2400" dirty="0"/>
          </a:p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全重叠，例如所有的</a:t>
            </a:r>
            <a:r>
              <a:rPr lang="en-US" altLang="zh-CN" sz="2400" dirty="0"/>
              <a:t>IIR</a:t>
            </a:r>
            <a:r>
              <a:rPr lang="zh-CN" altLang="en-US" sz="2400" dirty="0"/>
              <a:t>滤波器。不过边界效应会随着脉冲响</a:t>
            </a:r>
            <a:endParaRPr lang="en-US" altLang="zh-CN" sz="2400" dirty="0"/>
          </a:p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采样值变小而减弱。解决边界效应问题有许多方法，包括给</a:t>
            </a:r>
            <a:endParaRPr lang="en-US" altLang="zh-CN" sz="2400" dirty="0"/>
          </a:p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输入信号补零、重复边缘值、对整个输入信号进行周期延拓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/>
              <a:t>   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idx="1"/>
          </p:nvPr>
        </p:nvSpPr>
        <p:spPr>
          <a:xfrm>
            <a:off x="179705" y="609600"/>
            <a:ext cx="8860155" cy="6248400"/>
          </a:xfrm>
        </p:spPr>
        <p:txBody>
          <a:bodyPr vert="horz" wrap="square" lIns="91440" tIns="45720" rIns="91440" bIns="45720" anchor="t" anchorCtr="0"/>
          <a:lstStyle/>
          <a:p>
            <a:pPr>
              <a:buFont typeface="Wingdings" panose="05000000000000000000" pitchFamily="2" charset="2"/>
              <a:buChar char="ü"/>
            </a:pPr>
            <a:r>
              <a:rPr lang="zh-CN" altLang="en-US" sz="2800" b="1" dirty="0">
                <a:solidFill>
                  <a:srgbClr val="FF0000"/>
                </a:solidFill>
              </a:rPr>
              <a:t>暂态与稳态：</a:t>
            </a:r>
            <a:endParaRPr lang="en-US" altLang="zh-CN" sz="28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800" b="1" dirty="0"/>
              <a:t>   </a:t>
            </a:r>
            <a:r>
              <a:rPr lang="zh-CN" altLang="en-US" sz="2400" dirty="0"/>
              <a:t>解释边界效应的另一种方法是用系统的暂态和稳态输出特</a:t>
            </a:r>
            <a:endParaRPr lang="en-US" altLang="zh-CN" sz="2400" dirty="0"/>
          </a:p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性。输出的暂态部分相对来说是它的短期行为，而稳态部分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是它的长期效应。数字滤波中，暂态效应实际就是边界效应。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边界效应一消失(</a:t>
            </a:r>
            <a:r>
              <a:rPr lang="en-US" altLang="zh-CN" sz="2400" dirty="0"/>
              <a:t>FIR</a:t>
            </a:r>
            <a:r>
              <a:rPr lang="zh-CN" altLang="en-US" sz="2400" dirty="0"/>
              <a:t>滤波器)或变小(</a:t>
            </a:r>
            <a:r>
              <a:rPr lang="en-US" altLang="zh-CN" sz="2400" dirty="0"/>
              <a:t>IIR</a:t>
            </a:r>
            <a:r>
              <a:rPr lang="zh-CN" altLang="en-US" sz="2400" dirty="0"/>
              <a:t>滤波器)，就进入稳态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输出方式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0"/>
            <a:ext cx="8605868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例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4.3 </a:t>
            </a: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数字滤波器的输入信号是单位阶跃序列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</a:t>
            </a: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滤波器的脉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冲响应为：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利用数字卷积求该数字滤波器的输出信号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y[n]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，并指出输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出的暂态和稳态部分。</a:t>
            </a:r>
            <a:endParaRPr kumimoji="0" lang="en-US" altLang="zh-CN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解：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单位阶跃序列的采样值在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n&lt;0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是0,n</a:t>
            </a: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≥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0</a:t>
            </a: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取值均为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。采用</a:t>
            </a:r>
            <a:endParaRPr kumimoji="0" lang="en-US" altLang="zh-TW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列表法求取数字卷积，具体计算过程和结果见表。</a:t>
            </a:r>
            <a:endParaRPr kumimoji="0" lang="en-US" altLang="zh-CN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052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pPr eaLnBrk="0" hangingPunct="0">
              <a:buNone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2050" name="Object 1"/>
          <p:cNvGraphicFramePr>
            <a:graphicFrameLocks/>
          </p:cNvGraphicFramePr>
          <p:nvPr/>
        </p:nvGraphicFramePr>
        <p:xfrm>
          <a:off x="2071670" y="714356"/>
          <a:ext cx="4319588" cy="431800"/>
        </p:xfrm>
        <a:graphic>
          <a:graphicData uri="http://schemas.openxmlformats.org/presentationml/2006/ole">
            <p:oleObj spid="_x0000_s26625" r:id="rId3" imgW="72237600" imgH="6400800" progId="Equation.DSMT4">
              <p:embed/>
            </p:oleObj>
          </a:graphicData>
        </a:graphic>
      </p:graphicFrame>
      <p:pic>
        <p:nvPicPr>
          <p:cNvPr id="2053" name="Picture 2"/>
          <p:cNvPicPr>
            <a:picLocks noChangeAspect="1"/>
          </p:cNvPicPr>
          <p:nvPr/>
        </p:nvPicPr>
        <p:blipFill>
          <a:blip r:embed="rId4"/>
          <a:srcRect l="33012" t="61378" r="29713" b="22041"/>
          <a:stretch>
            <a:fillRect/>
          </a:stretch>
        </p:blipFill>
        <p:spPr>
          <a:xfrm>
            <a:off x="323850" y="3357563"/>
            <a:ext cx="8351838" cy="2879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468313" y="260350"/>
            <a:ext cx="8229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</a:t>
            </a: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该数字滤波器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的输出如图所示，输出仅在两个采样点后就达到了稳态值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0.5</a:t>
            </a: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。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前两个采样周期是数字滤波器的暂态过程，它们包含了滤波器的边界效应。经过两个采样周期后滤波器进入稳态过程。该滤波器的输入信号为常数，故其输出最终也稳定到一个常数0.5。</a:t>
            </a:r>
            <a:endParaRPr kumimoji="0" lang="zh-CN" altLang="zh-CN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32772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928934"/>
            <a:ext cx="6264275" cy="3600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65537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 eaLnBrk="1" hangingPunct="1"/>
            <a:r>
              <a:rPr lang="en-US" altLang="zh-CN" sz="3600" b="1" dirty="0">
                <a:solidFill>
                  <a:srgbClr val="A50021"/>
                </a:solidFill>
              </a:rPr>
              <a:t/>
            </a:r>
            <a:br>
              <a:rPr lang="en-US" altLang="zh-CN" sz="3600" b="1" dirty="0">
                <a:solidFill>
                  <a:srgbClr val="A50021"/>
                </a:solidFill>
              </a:rPr>
            </a:br>
            <a:r>
              <a:rPr lang="zh-CN" altLang="en-US" sz="3600" b="1" dirty="0">
                <a:solidFill>
                  <a:srgbClr val="C00000"/>
                </a:solidFill>
              </a:rPr>
              <a:t>第</a:t>
            </a:r>
            <a:r>
              <a:rPr lang="en-US" altLang="zh-CN" sz="3600" b="1" dirty="0">
                <a:solidFill>
                  <a:srgbClr val="C00000"/>
                </a:solidFill>
              </a:rPr>
              <a:t>4</a:t>
            </a:r>
            <a:r>
              <a:rPr lang="zh-CN" altLang="en-US" sz="3600" b="1" dirty="0">
                <a:solidFill>
                  <a:srgbClr val="C00000"/>
                </a:solidFill>
              </a:rPr>
              <a:t>章  数字卷积与脉冲响应</a:t>
            </a:r>
            <a:endParaRPr lang="en-US" altLang="zh-CN" sz="2800" b="1" dirty="0">
              <a:solidFill>
                <a:srgbClr val="A5002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5539" name="文本占位符 65538"/>
          <p:cNvSpPr>
            <a:spLocks noGrp="1"/>
          </p:cNvSpPr>
          <p:nvPr>
            <p:ph idx="1"/>
          </p:nvPr>
        </p:nvSpPr>
        <p:spPr>
          <a:xfrm>
            <a:off x="611188" y="2420938"/>
            <a:ext cx="8281988" cy="3744913"/>
          </a:xfr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掌握卷积滤波的概念</a:t>
            </a: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zh-CN" altLang="zh-CN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掌握</a:t>
            </a: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边界效应的概念</a:t>
            </a: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会确定输出响应的暂态和稳态</a:t>
            </a: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掌握差分方程与卷积之间的联系</a:t>
            </a: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掌握滑动平均滤波器</a:t>
            </a: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71800" y="1556792"/>
            <a:ext cx="2443480" cy="521970"/>
          </a:xfrm>
          <a:prstGeom prst="rect">
            <a:avLst/>
          </a:prstGeom>
          <a:solidFill>
            <a:srgbClr val="FFC000"/>
          </a:solidFill>
          <a:effectLst>
            <a:softEdge rad="3175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本章学习要求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950" y="115888"/>
            <a:ext cx="8640763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例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4.</a:t>
            </a:r>
            <a:r>
              <a:rPr kumimoji="0" lang="en-US" altLang="zh-TW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已知某个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数字滤波器的输入信号为</a:t>
            </a:r>
            <a:r>
              <a:rPr kumimoji="0" lang="en-US" altLang="zh-TW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        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TW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,</a:t>
            </a:r>
            <a:endParaRPr kumimoji="0" lang="en-US" altLang="zh-TW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该滤波器的脉冲响应为 </a:t>
            </a:r>
            <a:r>
              <a:rPr kumimoji="0" lang="en-US" altLang="zh-TW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             </a:t>
            </a: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，输入信号和脉冲</a:t>
            </a:r>
            <a:endParaRPr kumimoji="0" lang="en-US" altLang="zh-CN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响应如图所示。试利用数字卷积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求该滤波器的输出，并指出</a:t>
            </a:r>
            <a:endParaRPr kumimoji="0" lang="en-US" altLang="zh-TW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输出的暂态和稳态部分。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077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pPr eaLnBrk="0" hangingPunct="0">
              <a:buNone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3074" name="Object 1"/>
          <p:cNvGraphicFramePr>
            <a:graphicFrameLocks/>
          </p:cNvGraphicFramePr>
          <p:nvPr/>
        </p:nvGraphicFramePr>
        <p:xfrm>
          <a:off x="5929322" y="285728"/>
          <a:ext cx="2247900" cy="360362"/>
        </p:xfrm>
        <a:graphic>
          <a:graphicData uri="http://schemas.openxmlformats.org/presentationml/2006/ole">
            <p:oleObj spid="_x0000_s33794" r:id="rId3" imgW="39624000" imgH="6400800" progId="Equation.DSMT4">
              <p:embed/>
            </p:oleObj>
          </a:graphicData>
        </a:graphic>
      </p:graphicFrame>
      <p:sp>
        <p:nvSpPr>
          <p:cNvPr id="3078" name="Rectangle 4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pPr eaLnBrk="0" hangingPunct="0">
              <a:buNone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3075" name="Object 3"/>
          <p:cNvGraphicFramePr>
            <a:graphicFrameLocks/>
          </p:cNvGraphicFramePr>
          <p:nvPr/>
        </p:nvGraphicFramePr>
        <p:xfrm>
          <a:off x="3306763" y="928688"/>
          <a:ext cx="2706687" cy="287337"/>
        </p:xfrm>
        <a:graphic>
          <a:graphicData uri="http://schemas.openxmlformats.org/presentationml/2006/ole">
            <p:oleObj spid="_x0000_s33793" name="Equation" r:id="rId4" imgW="59740800" imgH="6400800" progId="Equation.DSMT4">
              <p:embed/>
            </p:oleObj>
          </a:graphicData>
        </a:graphic>
      </p:graphicFrame>
      <p:pic>
        <p:nvPicPr>
          <p:cNvPr id="3079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14346" y="2857496"/>
            <a:ext cx="4959350" cy="3243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80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7686" y="2857496"/>
            <a:ext cx="4537075" cy="31134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0825" y="260350"/>
            <a:ext cx="8893175" cy="65976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解：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利用列表法求取滤波器的输出，具体计算过程和结果见表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</a:t>
            </a:r>
            <a:endParaRPr kumimoji="0" lang="en-US" altLang="zh-TW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表中仅列出了输入和输出的前9个采样值。图画出了</a:t>
            </a: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输出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的前20</a:t>
            </a:r>
            <a:endParaRPr kumimoji="0" lang="en-US" altLang="zh-TW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个采样值。由表</a:t>
            </a: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和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图</a:t>
            </a: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可知，滤波器的输出的前两个采样值存在边</a:t>
            </a:r>
            <a:endParaRPr kumimoji="0" lang="en-US" altLang="zh-CN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界效应，属于暂态部分，在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n=2</a:t>
            </a: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开始进入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稳态过程，其稳态输出</a:t>
            </a:r>
            <a:endParaRPr kumimoji="0" lang="en-US" altLang="zh-TW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是与输入频率相同的正弦函数。两个信号的周期都是8。</a:t>
            </a:r>
            <a:endParaRPr kumimoji="0" lang="zh-CN" altLang="zh-CN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33795" name="Picture 2"/>
          <p:cNvPicPr>
            <a:picLocks noChangeAspect="1"/>
          </p:cNvPicPr>
          <p:nvPr/>
        </p:nvPicPr>
        <p:blipFill>
          <a:blip r:embed="rId2"/>
          <a:srcRect l="28700" t="37225" r="27637" b="40501"/>
          <a:stretch>
            <a:fillRect/>
          </a:stretch>
        </p:blipFill>
        <p:spPr>
          <a:xfrm>
            <a:off x="0" y="2786058"/>
            <a:ext cx="9144000" cy="407194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>
              <a:buNone/>
            </a:pPr>
            <a:endParaRPr lang="zh-CN" altLang="en-US" dirty="0"/>
          </a:p>
        </p:txBody>
      </p:sp>
      <p:pic>
        <p:nvPicPr>
          <p:cNvPr id="34819" name="内容占位符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10" y="0"/>
            <a:ext cx="7315226" cy="5307031"/>
          </a:xfrm>
        </p:spPr>
      </p:pic>
      <p:sp>
        <p:nvSpPr>
          <p:cNvPr id="4" name="TextBox 3"/>
          <p:cNvSpPr txBox="1"/>
          <p:nvPr/>
        </p:nvSpPr>
        <p:spPr>
          <a:xfrm>
            <a:off x="3857620" y="564357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输出信号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950" y="115888"/>
            <a:ext cx="9036050" cy="6742112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例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4.5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用数字卷积求数字滤波器的单位阶跃响应。已知该滤波器的</a:t>
            </a:r>
            <a:endParaRPr kumimoji="0" lang="en-US" altLang="zh-TW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脉冲响应为：</a:t>
            </a:r>
            <a:endParaRPr kumimoji="0" lang="en-US" altLang="zh-TW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黑体" panose="02010609060101010101" pitchFamily="49" charset="-122"/>
                <a:cs typeface="+mn-cs"/>
              </a:rPr>
              <a:t>解：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利用列表法求取滤波器的输出。由题意可知，该数字滤波器的</a:t>
            </a:r>
            <a:endParaRPr kumimoji="0" lang="en-US" altLang="zh-TW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脉冲响应h[n]是无限长序列，属于IIR</a:t>
            </a: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滤波器，因此该滤波器的输</a:t>
            </a:r>
            <a:endParaRPr kumimoji="0" lang="en-US" altLang="zh-CN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出始终存在边界效应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，无法达到真正的稳态。但从图可以看出，数</a:t>
            </a:r>
            <a:endParaRPr kumimoji="0" lang="en-US" altLang="zh-TW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字滤波器的输出在12个采样点内就几乎稳定在一个常数上了。对于</a:t>
            </a:r>
            <a:endParaRPr kumimoji="0" lang="en-US" altLang="zh-TW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IIR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滤波器，通常当输出电平与前一个采样值的差别小于1%时，就</a:t>
            </a:r>
            <a:endParaRPr kumimoji="0" lang="en-US" altLang="zh-TW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可以认为基本达到了稳态。因此，本例中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,n = 10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时滤波器达到</a:t>
            </a: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“</a:t>
            </a:r>
            <a:endParaRPr kumimoji="0" lang="en-US" altLang="zh-CN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稳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态”。如果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IIR</a:t>
            </a: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滤波器的输入为正弦序列，那么当一个周期的采</a:t>
            </a:r>
            <a:endParaRPr kumimoji="0" lang="en-US" altLang="zh-TW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样值与前一个周期的采样值相比，变化小于 1%时，也可认为系统</a:t>
            </a:r>
            <a:endParaRPr kumimoji="0" lang="en-US" altLang="zh-TW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TW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达到了稳态。</a:t>
            </a:r>
            <a:endParaRPr kumimoji="0" lang="zh-CN" altLang="zh-CN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100" name="Rectangle 2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pPr eaLnBrk="0" hangingPunct="0">
              <a:buNone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4098" name="Object 1"/>
          <p:cNvGraphicFramePr>
            <a:graphicFrameLocks/>
          </p:cNvGraphicFramePr>
          <p:nvPr/>
        </p:nvGraphicFramePr>
        <p:xfrm>
          <a:off x="2285984" y="857232"/>
          <a:ext cx="1714512" cy="428628"/>
        </p:xfrm>
        <a:graphic>
          <a:graphicData uri="http://schemas.openxmlformats.org/presentationml/2006/ole">
            <p:oleObj spid="_x0000_s35841" r:id="rId3" imgW="33528000" imgH="6705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 anchorCtr="0"/>
          <a:lstStyle/>
          <a:p>
            <a:pPr>
              <a:buNone/>
            </a:pPr>
            <a:endParaRPr lang="zh-CN" altLang="en-US" dirty="0"/>
          </a:p>
        </p:txBody>
      </p:sp>
      <p:pic>
        <p:nvPicPr>
          <p:cNvPr id="35844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888" y="2997200"/>
            <a:ext cx="6384946" cy="36465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3"/>
          <a:srcRect l="31055" t="40123" r="30273" b="35855"/>
          <a:stretch>
            <a:fillRect/>
          </a:stretch>
        </p:blipFill>
        <p:spPr bwMode="auto">
          <a:xfrm>
            <a:off x="857224" y="428604"/>
            <a:ext cx="716666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755650" y="333375"/>
            <a:ext cx="7772400" cy="762000"/>
          </a:xfrm>
        </p:spPr>
        <p:txBody>
          <a:bodyPr vert="horz" wrap="square" lIns="91440" tIns="45720" rIns="91440" bIns="45720" anchor="ctr" anchorCtr="0"/>
          <a:lstStyle/>
          <a:p>
            <a:r>
              <a:rPr lang="en-US" altLang="zh-CN" sz="3200" b="1" dirty="0"/>
              <a:t>4</a:t>
            </a:r>
            <a:r>
              <a:rPr lang="zh-CN" altLang="en-US" sz="3200" b="1" dirty="0"/>
              <a:t>.2  差分方程与卷积</a:t>
            </a:r>
            <a:endParaRPr lang="zh-CN" altLang="en-US" sz="3600" b="1" dirty="0"/>
          </a:p>
        </p:txBody>
      </p:sp>
      <p:sp>
        <p:nvSpPr>
          <p:cNvPr id="36867" name="Rectangle 3"/>
          <p:cNvSpPr>
            <a:spLocks noGrp="1"/>
          </p:cNvSpPr>
          <p:nvPr>
            <p:ph idx="1"/>
          </p:nvPr>
        </p:nvSpPr>
        <p:spPr>
          <a:xfrm>
            <a:off x="609600" y="1447800"/>
            <a:ext cx="8248680" cy="51054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/>
              <a:t>                     </a:t>
            </a:r>
            <a:r>
              <a:rPr lang="zh-CN" altLang="en-US" sz="2800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zh-CN" altLang="en-US" sz="2400" b="1" dirty="0">
              <a:latin typeface="Tahoma" panose="020B0604030504040204" pitchFamily="34" charset="0"/>
              <a:ea typeface="Batang" panose="02030600000101010101" pitchFamily="18" charset="-127"/>
            </a:endParaRPr>
          </a:p>
        </p:txBody>
      </p:sp>
      <p:sp>
        <p:nvSpPr>
          <p:cNvPr id="186372" name="Text Box 4"/>
          <p:cNvSpPr txBox="1"/>
          <p:nvPr/>
        </p:nvSpPr>
        <p:spPr>
          <a:xfrm>
            <a:off x="2362200" y="1200150"/>
            <a:ext cx="990600" cy="1162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lnSpc>
                <a:spcPct val="180000"/>
              </a:lnSpc>
              <a:spcBef>
                <a:spcPct val="30000"/>
              </a:spcBef>
              <a:buNone/>
            </a:pP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  </a:t>
            </a:r>
            <a:r>
              <a:rPr lang="zh-CN" altLang="en-US" b="1" dirty="0">
                <a:latin typeface="Tahoma" panose="020B0604030504040204" pitchFamily="34" charset="0"/>
                <a:ea typeface="Batang" panose="02030600000101010101" pitchFamily="18" charset="-127"/>
              </a:rPr>
              <a:t>∞</a:t>
            </a:r>
            <a:endParaRPr lang="zh-CN" altLang="en-US" b="1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80000"/>
              </a:lnSpc>
              <a:spcBef>
                <a:spcPct val="30000"/>
              </a:spcBef>
              <a:buNone/>
            </a:pPr>
            <a:r>
              <a:rPr lang="en-US" altLang="zh-CN" b="1" dirty="0">
                <a:latin typeface="Tahoma" panose="020B0604030504040204" pitchFamily="34" charset="0"/>
                <a:ea typeface="宋体" panose="02010600030101010101" pitchFamily="2" charset="-122"/>
              </a:rPr>
              <a:t>K=-</a:t>
            </a:r>
            <a:r>
              <a:rPr lang="en-US" altLang="zh-CN" b="1" dirty="0">
                <a:latin typeface="Tahoma" panose="020B0604030504040204" pitchFamily="34" charset="0"/>
                <a:ea typeface="Batang" panose="02030600000101010101" pitchFamily="18" charset="-127"/>
              </a:rPr>
              <a:t>∞</a:t>
            </a:r>
          </a:p>
        </p:txBody>
      </p:sp>
      <p:sp>
        <p:nvSpPr>
          <p:cNvPr id="186373" name="Text Box 5"/>
          <p:cNvSpPr txBox="1"/>
          <p:nvPr/>
        </p:nvSpPr>
        <p:spPr>
          <a:xfrm>
            <a:off x="4572000" y="1200150"/>
            <a:ext cx="990600" cy="1162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lnSpc>
                <a:spcPct val="180000"/>
              </a:lnSpc>
              <a:spcBef>
                <a:spcPct val="30000"/>
              </a:spcBef>
              <a:buNone/>
            </a:pP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  </a:t>
            </a:r>
            <a:r>
              <a:rPr lang="zh-CN" altLang="en-US" b="1" dirty="0">
                <a:latin typeface="Tahoma" panose="020B0604030504040204" pitchFamily="34" charset="0"/>
                <a:ea typeface="Batang" panose="02030600000101010101" pitchFamily="18" charset="-127"/>
              </a:rPr>
              <a:t>∞</a:t>
            </a:r>
            <a:endParaRPr lang="zh-CN" altLang="en-US" b="1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80000"/>
              </a:lnSpc>
              <a:spcBef>
                <a:spcPct val="30000"/>
              </a:spcBef>
              <a:buNone/>
            </a:pPr>
            <a:r>
              <a:rPr lang="en-US" altLang="zh-CN" b="1" dirty="0">
                <a:latin typeface="Tahoma" panose="020B0604030504040204" pitchFamily="34" charset="0"/>
                <a:ea typeface="宋体" panose="02010600030101010101" pitchFamily="2" charset="-122"/>
              </a:rPr>
              <a:t>K=-</a:t>
            </a:r>
            <a:r>
              <a:rPr lang="en-US" altLang="zh-CN" b="1" dirty="0">
                <a:latin typeface="Tahoma" panose="020B0604030504040204" pitchFamily="34" charset="0"/>
                <a:ea typeface="Batang" panose="02030600000101010101" pitchFamily="18" charset="-127"/>
              </a:rPr>
              <a:t>∞</a:t>
            </a:r>
          </a:p>
        </p:txBody>
      </p:sp>
      <p:sp>
        <p:nvSpPr>
          <p:cNvPr id="186374" name="Text Box 6"/>
          <p:cNvSpPr txBox="1"/>
          <p:nvPr/>
        </p:nvSpPr>
        <p:spPr>
          <a:xfrm>
            <a:off x="457200" y="2347913"/>
            <a:ext cx="16002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可 描  述</a:t>
            </a:r>
          </a:p>
          <a:p>
            <a:pPr eaLnBrk="0" hangingPunct="0">
              <a:spcBef>
                <a:spcPct val="50000"/>
              </a:spcBef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同一系统</a:t>
            </a:r>
          </a:p>
        </p:txBody>
      </p:sp>
      <p:sp>
        <p:nvSpPr>
          <p:cNvPr id="186375" name="Text Box 7"/>
          <p:cNvSpPr txBox="1"/>
          <p:nvPr/>
        </p:nvSpPr>
        <p:spPr>
          <a:xfrm>
            <a:off x="2484120" y="1537335"/>
            <a:ext cx="43434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None/>
            </a:pPr>
            <a:r>
              <a:rPr lang="zh-CN" altLang="en-US" sz="3600" b="1" dirty="0">
                <a:latin typeface="Tahoma" panose="020B0604030504040204" pitchFamily="34" charset="0"/>
                <a:ea typeface="Batang" panose="02030600000101010101" pitchFamily="18" charset="-127"/>
              </a:rPr>
              <a:t>∑ </a:t>
            </a: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a</a:t>
            </a:r>
            <a:r>
              <a:rPr lang="en-US" altLang="zh-CN" sz="2400" b="1" baseline="-25000" dirty="0">
                <a:latin typeface="Tahoma" panose="020B0604030504040204" pitchFamily="34" charset="0"/>
                <a:ea typeface="Batang" panose="02030600000101010101" pitchFamily="18" charset="-127"/>
              </a:rPr>
              <a:t>k</a:t>
            </a: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y[n-k] = </a:t>
            </a:r>
            <a:r>
              <a:rPr lang="en-US" altLang="zh-CN" sz="3600" b="1" dirty="0">
                <a:latin typeface="Tahoma" panose="020B0604030504040204" pitchFamily="34" charset="0"/>
                <a:ea typeface="Batang" panose="02030600000101010101" pitchFamily="18" charset="-127"/>
              </a:rPr>
              <a:t>∑ </a:t>
            </a: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b</a:t>
            </a:r>
            <a:r>
              <a:rPr lang="en-US" altLang="zh-CN" sz="2400" b="1" baseline="-25000" dirty="0">
                <a:latin typeface="Tahoma" panose="020B0604030504040204" pitchFamily="34" charset="0"/>
                <a:ea typeface="Batang" panose="02030600000101010101" pitchFamily="18" charset="-127"/>
              </a:rPr>
              <a:t>k</a:t>
            </a: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x[n-k]</a:t>
            </a:r>
          </a:p>
        </p:txBody>
      </p:sp>
      <p:sp>
        <p:nvSpPr>
          <p:cNvPr id="186376" name="Text Box 8"/>
          <p:cNvSpPr txBox="1"/>
          <p:nvPr/>
        </p:nvSpPr>
        <p:spPr>
          <a:xfrm>
            <a:off x="2362200" y="2620963"/>
            <a:ext cx="3429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None/>
            </a:pP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y[n]= </a:t>
            </a:r>
            <a:r>
              <a:rPr lang="en-US" altLang="zh-CN" sz="3200" b="1" dirty="0">
                <a:latin typeface="Tahoma" panose="020B0604030504040204" pitchFamily="34" charset="0"/>
                <a:ea typeface="Batang" panose="02030600000101010101" pitchFamily="18" charset="-127"/>
              </a:rPr>
              <a:t>∑ </a:t>
            </a: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x[k] h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  <a:cs typeface="Tahoma" panose="020B0604030504040204" pitchFamily="34" charset="0"/>
              </a:rPr>
              <a:t>[n-k]</a:t>
            </a:r>
            <a:endParaRPr lang="en-US" altLang="zh-CN" sz="2400" b="1" dirty="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186377" name="Text Box 9"/>
          <p:cNvSpPr txBox="1"/>
          <p:nvPr/>
        </p:nvSpPr>
        <p:spPr>
          <a:xfrm>
            <a:off x="3200400" y="2286000"/>
            <a:ext cx="990600" cy="1162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lnSpc>
                <a:spcPct val="180000"/>
              </a:lnSpc>
              <a:spcBef>
                <a:spcPct val="30000"/>
              </a:spcBef>
              <a:buNone/>
            </a:pP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  </a:t>
            </a:r>
            <a:r>
              <a:rPr lang="zh-CN" altLang="en-US" b="1" dirty="0">
                <a:latin typeface="Tahoma" panose="020B0604030504040204" pitchFamily="34" charset="0"/>
                <a:ea typeface="Batang" panose="02030600000101010101" pitchFamily="18" charset="-127"/>
              </a:rPr>
              <a:t>∞</a:t>
            </a:r>
            <a:endParaRPr lang="zh-CN" altLang="en-US" b="1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80000"/>
              </a:lnSpc>
              <a:spcBef>
                <a:spcPct val="30000"/>
              </a:spcBef>
              <a:buNone/>
            </a:pPr>
            <a:r>
              <a:rPr lang="en-US" altLang="zh-CN" b="1" dirty="0">
                <a:latin typeface="Tahoma" panose="020B0604030504040204" pitchFamily="34" charset="0"/>
                <a:ea typeface="宋体" panose="02010600030101010101" pitchFamily="2" charset="-122"/>
              </a:rPr>
              <a:t>K=-</a:t>
            </a:r>
            <a:r>
              <a:rPr lang="en-US" altLang="zh-CN" b="1" dirty="0">
                <a:latin typeface="Tahoma" panose="020B0604030504040204" pitchFamily="34" charset="0"/>
                <a:ea typeface="Batang" panose="02030600000101010101" pitchFamily="18" charset="-127"/>
              </a:rPr>
              <a:t>∞</a:t>
            </a:r>
          </a:p>
        </p:txBody>
      </p:sp>
      <p:sp>
        <p:nvSpPr>
          <p:cNvPr id="186378" name="Text Box 10"/>
          <p:cNvSpPr txBox="1"/>
          <p:nvPr/>
        </p:nvSpPr>
        <p:spPr>
          <a:xfrm>
            <a:off x="2362200" y="3535363"/>
            <a:ext cx="37338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None/>
            </a:pP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y[n]= </a:t>
            </a:r>
            <a:r>
              <a:rPr lang="en-US" altLang="zh-CN" sz="3200" b="1" dirty="0">
                <a:latin typeface="Tahoma" panose="020B0604030504040204" pitchFamily="34" charset="0"/>
                <a:ea typeface="Batang" panose="02030600000101010101" pitchFamily="18" charset="-127"/>
              </a:rPr>
              <a:t>∑ </a:t>
            </a: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h[k] x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  <a:cs typeface="Tahoma" panose="020B0604030504040204" pitchFamily="34" charset="0"/>
              </a:rPr>
              <a:t>[n-k]</a:t>
            </a:r>
            <a:endParaRPr lang="en-US" altLang="zh-CN" sz="2400" b="1" dirty="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186379" name="Text Box 11"/>
          <p:cNvSpPr txBox="1"/>
          <p:nvPr/>
        </p:nvSpPr>
        <p:spPr>
          <a:xfrm>
            <a:off x="3200400" y="3257550"/>
            <a:ext cx="990600" cy="1162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lnSpc>
                <a:spcPct val="180000"/>
              </a:lnSpc>
              <a:spcBef>
                <a:spcPct val="30000"/>
              </a:spcBef>
              <a:buNone/>
            </a:pP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  </a:t>
            </a:r>
            <a:r>
              <a:rPr lang="zh-CN" altLang="en-US" b="1" dirty="0">
                <a:latin typeface="Tahoma" panose="020B0604030504040204" pitchFamily="34" charset="0"/>
                <a:ea typeface="Batang" panose="02030600000101010101" pitchFamily="18" charset="-127"/>
              </a:rPr>
              <a:t>∞</a:t>
            </a:r>
            <a:endParaRPr lang="zh-CN" altLang="en-US" b="1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80000"/>
              </a:lnSpc>
              <a:spcBef>
                <a:spcPct val="30000"/>
              </a:spcBef>
              <a:buNone/>
            </a:pPr>
            <a:r>
              <a:rPr lang="en-US" altLang="zh-CN" b="1" dirty="0">
                <a:latin typeface="Tahoma" panose="020B0604030504040204" pitchFamily="34" charset="0"/>
                <a:ea typeface="宋体" panose="02010600030101010101" pitchFamily="2" charset="-122"/>
              </a:rPr>
              <a:t>K=-</a:t>
            </a:r>
            <a:r>
              <a:rPr lang="en-US" altLang="zh-CN" b="1" dirty="0">
                <a:latin typeface="Tahoma" panose="020B0604030504040204" pitchFamily="34" charset="0"/>
                <a:ea typeface="Batang" panose="02030600000101010101" pitchFamily="18" charset="-127"/>
              </a:rPr>
              <a:t>∞</a:t>
            </a:r>
          </a:p>
        </p:txBody>
      </p:sp>
      <p:sp>
        <p:nvSpPr>
          <p:cNvPr id="186380" name="AutoShape 12"/>
          <p:cNvSpPr/>
          <p:nvPr/>
        </p:nvSpPr>
        <p:spPr>
          <a:xfrm>
            <a:off x="1981200" y="1676400"/>
            <a:ext cx="152400" cy="2362200"/>
          </a:xfrm>
          <a:prstGeom prst="leftBrace">
            <a:avLst>
              <a:gd name="adj1" fmla="val 129166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eaLnBrk="0" hangingPunct="0">
              <a:buNone/>
            </a:pPr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6381" name="Text Box 13"/>
          <p:cNvSpPr txBox="1"/>
          <p:nvPr/>
        </p:nvSpPr>
        <p:spPr>
          <a:xfrm>
            <a:off x="6096000" y="2667000"/>
            <a:ext cx="2868613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描述的是一种非递归关系，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y[n]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与过去的输出无关。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6382" name="AutoShape 14"/>
          <p:cNvSpPr/>
          <p:nvPr/>
        </p:nvSpPr>
        <p:spPr>
          <a:xfrm>
            <a:off x="5867400" y="2743200"/>
            <a:ext cx="228600" cy="1295400"/>
          </a:xfrm>
          <a:prstGeom prst="rightBrace">
            <a:avLst>
              <a:gd name="adj1" fmla="val 47222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eaLnBrk="0" hangingPunct="0">
              <a:buNone/>
            </a:pPr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6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6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6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6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86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6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6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86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86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6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6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2" grpId="0"/>
      <p:bldP spid="186373" grpId="0"/>
      <p:bldP spid="186374" grpId="0"/>
      <p:bldP spid="186375" grpId="0"/>
      <p:bldP spid="186376" grpId="0"/>
      <p:bldP spid="186377" grpId="0"/>
      <p:bldP spid="186378" grpId="0"/>
      <p:bldP spid="186379" grpId="0"/>
      <p:bldP spid="186380" grpId="0" animBg="1"/>
      <p:bldP spid="186381" grpId="0"/>
      <p:bldP spid="18638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/>
          </p:cNvSpPr>
          <p:nvPr>
            <p:ph idx="1"/>
          </p:nvPr>
        </p:nvSpPr>
        <p:spPr>
          <a:xfrm>
            <a:off x="179388" y="188913"/>
            <a:ext cx="8583612" cy="6400800"/>
          </a:xfrm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FF0000"/>
                </a:solidFill>
              </a:rPr>
              <a:t>例 </a:t>
            </a:r>
            <a:r>
              <a:rPr lang="en-US" altLang="zh-CN" sz="2400" dirty="0">
                <a:solidFill>
                  <a:srgbClr val="FF0000"/>
                </a:solidFill>
              </a:rPr>
              <a:t>4</a:t>
            </a:r>
            <a:r>
              <a:rPr lang="zh-CN" altLang="en-US" sz="2400" dirty="0">
                <a:solidFill>
                  <a:srgbClr val="FF0000"/>
                </a:solidFill>
              </a:rPr>
              <a:t>.</a:t>
            </a:r>
            <a:r>
              <a:rPr lang="en-US" altLang="zh-CN" sz="2400" dirty="0">
                <a:solidFill>
                  <a:srgbClr val="FF0000"/>
                </a:solidFill>
              </a:rPr>
              <a:t>6</a:t>
            </a:r>
            <a:r>
              <a:rPr lang="zh-CN" altLang="en-US" sz="2400" dirty="0">
                <a:solidFill>
                  <a:srgbClr val="FF0000"/>
                </a:solidFill>
              </a:rPr>
              <a:t>  </a:t>
            </a:r>
            <a:r>
              <a:rPr lang="zh-CN" altLang="en-US" sz="2400" dirty="0"/>
              <a:t>将差分方程</a:t>
            </a:r>
            <a:r>
              <a:rPr lang="en-US" altLang="zh-CN" sz="2400" dirty="0"/>
              <a:t>：</a:t>
            </a:r>
          </a:p>
          <a:p>
            <a:pPr algn="ctr">
              <a:lnSpc>
                <a:spcPct val="150000"/>
              </a:lnSpc>
              <a:buNone/>
            </a:pPr>
            <a:r>
              <a:rPr lang="zh-CN" altLang="en-US" sz="2400" dirty="0"/>
              <a:t> </a:t>
            </a:r>
            <a:r>
              <a:rPr lang="en-US" altLang="zh-CN" sz="2400" dirty="0">
                <a:latin typeface="Tahoma" panose="020B0604030504040204" pitchFamily="34" charset="0"/>
              </a:rPr>
              <a:t>y[n] = 0.5y[n-1] + x[n]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ahoma" panose="020B0604030504040204" pitchFamily="34" charset="0"/>
              </a:rPr>
              <a:t>           </a:t>
            </a:r>
            <a:r>
              <a:rPr lang="zh-CN" altLang="en-US" sz="2400" dirty="0">
                <a:latin typeface="Tahoma" panose="020B0604030504040204" pitchFamily="34" charset="0"/>
              </a:rPr>
              <a:t>表示为式(</a:t>
            </a:r>
            <a:r>
              <a:rPr lang="en-US" altLang="zh-CN" sz="2400" dirty="0">
                <a:latin typeface="Tahoma" panose="020B0604030504040204" pitchFamily="34" charset="0"/>
              </a:rPr>
              <a:t>4</a:t>
            </a:r>
            <a:r>
              <a:rPr lang="zh-CN" altLang="en-US" sz="2400" dirty="0">
                <a:latin typeface="Tahoma" panose="020B0604030504040204" pitchFamily="34" charset="0"/>
              </a:rPr>
              <a:t>.5) 的形式。</a:t>
            </a:r>
          </a:p>
          <a:p>
            <a:pPr>
              <a:buNone/>
            </a:pPr>
            <a:endParaRPr lang="en-US" altLang="zh-TW" sz="2400" dirty="0"/>
          </a:p>
          <a:p>
            <a:pPr>
              <a:buNone/>
            </a:pPr>
            <a:endParaRPr lang="en-US" altLang="zh-TW" sz="2400" dirty="0"/>
          </a:p>
          <a:p>
            <a:pPr>
              <a:buNone/>
            </a:pPr>
            <a:endParaRPr lang="en-US" altLang="zh-TW" sz="2400" dirty="0"/>
          </a:p>
          <a:p>
            <a:pPr>
              <a:buNone/>
            </a:pPr>
            <a:endParaRPr lang="en-US" altLang="zh-TW" sz="2400" dirty="0"/>
          </a:p>
          <a:p>
            <a:pPr>
              <a:buNone/>
            </a:pPr>
            <a:r>
              <a:rPr lang="en-US" altLang="zh-TW" sz="2400" dirty="0"/>
              <a:t>           </a:t>
            </a:r>
            <a:r>
              <a:rPr lang="zh-TW" altLang="zh-CN" sz="2400" dirty="0"/>
              <a:t>h[0]=0.5h[-1]+</a:t>
            </a:r>
            <a:r>
              <a:rPr lang="zh-CN" altLang="zh-CN" sz="2400" dirty="0"/>
              <a:t>δ</a:t>
            </a:r>
            <a:r>
              <a:rPr lang="zh-TW" altLang="zh-CN" sz="2400" dirty="0"/>
              <a:t>[0]=0.5(0)+1=1=(0.5)</a:t>
            </a:r>
            <a:r>
              <a:rPr lang="zh-TW" altLang="zh-CN" sz="2400" baseline="30000" dirty="0"/>
              <a:t>0</a:t>
            </a:r>
            <a:endParaRPr lang="zh-CN" altLang="zh-CN" sz="2400" dirty="0"/>
          </a:p>
          <a:p>
            <a:pPr>
              <a:buNone/>
            </a:pPr>
            <a:r>
              <a:rPr lang="en-US" altLang="zh-TW" sz="2400" dirty="0"/>
              <a:t>           </a:t>
            </a:r>
            <a:r>
              <a:rPr lang="zh-TW" altLang="zh-CN" sz="2400" dirty="0"/>
              <a:t>h[1]=0.5h[0]+</a:t>
            </a:r>
            <a:r>
              <a:rPr lang="zh-CN" altLang="zh-CN" sz="2400" dirty="0"/>
              <a:t>δ</a:t>
            </a:r>
            <a:r>
              <a:rPr lang="zh-TW" altLang="zh-CN" sz="2400" dirty="0"/>
              <a:t>[1]=0.5(1)+0=0.5=(0.5)</a:t>
            </a:r>
            <a:r>
              <a:rPr lang="zh-TW" altLang="zh-CN" sz="2400" baseline="30000" dirty="0"/>
              <a:t>1</a:t>
            </a:r>
            <a:endParaRPr lang="zh-CN" altLang="zh-CN" sz="2400" dirty="0"/>
          </a:p>
          <a:p>
            <a:pPr>
              <a:buNone/>
            </a:pPr>
            <a:r>
              <a:rPr lang="en-US" altLang="zh-TW" sz="2400" dirty="0"/>
              <a:t>           </a:t>
            </a:r>
            <a:r>
              <a:rPr lang="zh-TW" altLang="zh-CN" sz="2400" dirty="0"/>
              <a:t>h[2]=0.5h[1]+</a:t>
            </a:r>
            <a:r>
              <a:rPr lang="zh-CN" altLang="zh-CN" sz="2400" dirty="0"/>
              <a:t>δ</a:t>
            </a:r>
            <a:r>
              <a:rPr lang="zh-TW" altLang="zh-CN" sz="2400" dirty="0"/>
              <a:t>[2]=0.5(0.5)+0=0.25=(0.5)</a:t>
            </a:r>
            <a:r>
              <a:rPr lang="zh-TW" altLang="zh-CN" sz="2400" baseline="30000" dirty="0"/>
              <a:t>2</a:t>
            </a:r>
            <a:endParaRPr lang="zh-CN" altLang="zh-CN" sz="2400" dirty="0"/>
          </a:p>
          <a:p>
            <a:pPr>
              <a:buNone/>
            </a:pPr>
            <a:r>
              <a:rPr lang="en-US" altLang="zh-TW" sz="2400" dirty="0"/>
              <a:t>           </a:t>
            </a:r>
            <a:r>
              <a:rPr lang="zh-TW" altLang="zh-CN" sz="2400" dirty="0"/>
              <a:t>h[3]=0.5h[2]+</a:t>
            </a:r>
            <a:r>
              <a:rPr lang="zh-CN" altLang="zh-CN" sz="2400" dirty="0"/>
              <a:t>δ</a:t>
            </a:r>
            <a:r>
              <a:rPr lang="zh-TW" altLang="zh-CN" sz="2400" dirty="0"/>
              <a:t>[3]=0.5(0.5)+0=0.125=(0.5)</a:t>
            </a:r>
            <a:r>
              <a:rPr lang="zh-TW" altLang="zh-CN" sz="2400" baseline="30000" dirty="0"/>
              <a:t>3</a:t>
            </a:r>
            <a:endParaRPr lang="en-US" altLang="zh-TW" sz="2400" baseline="30000" dirty="0"/>
          </a:p>
          <a:p>
            <a:pPr>
              <a:buNone/>
            </a:pPr>
            <a:r>
              <a:rPr lang="en-US" altLang="zh-CN" sz="2400" baseline="30000" dirty="0"/>
              <a:t>                      ….</a:t>
            </a:r>
            <a:endParaRPr lang="zh-CN" altLang="zh-CN" sz="2400" dirty="0"/>
          </a:p>
          <a:p>
            <a:pPr algn="ctr"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</p:txBody>
      </p:sp>
      <p:sp>
        <p:nvSpPr>
          <p:cNvPr id="187395" name="Text Box 3"/>
          <p:cNvSpPr txBox="1">
            <a:spLocks noChangeArrowheads="1"/>
          </p:cNvSpPr>
          <p:nvPr/>
        </p:nvSpPr>
        <p:spPr bwMode="auto">
          <a:xfrm>
            <a:off x="285720" y="2143116"/>
            <a:ext cx="8439150" cy="39693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解：系统的脉冲响应可由：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h[n] = 0.5h[n-1] + 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Tahoma" panose="020B0604030504040204" pitchFamily="34" charset="0"/>
              </a:rPr>
              <a:t>δ[n]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计算得出。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endParaRPr kumimoji="0" lang="en-US" altLang="zh-CN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5" name="Rectangle 9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/>
          <a:p>
            <a:pPr eaLnBrk="0" hangingPunct="0">
              <a:buNone/>
            </a:pP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5122" name="Object 8"/>
          <p:cNvGraphicFramePr>
            <a:graphicFrameLocks/>
          </p:cNvGraphicFramePr>
          <p:nvPr/>
        </p:nvGraphicFramePr>
        <p:xfrm>
          <a:off x="3143240" y="5786454"/>
          <a:ext cx="1571636" cy="500066"/>
        </p:xfrm>
        <a:graphic>
          <a:graphicData uri="http://schemas.openxmlformats.org/presentationml/2006/ole">
            <p:oleObj spid="_x0000_s38913" r:id="rId3" imgW="22555200" imgH="6705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7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idx="1"/>
          </p:nvPr>
        </p:nvSpPr>
        <p:spPr>
          <a:xfrm>
            <a:off x="639763" y="762000"/>
            <a:ext cx="7970837" cy="57912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/>
              <a:t> </a:t>
            </a:r>
            <a:r>
              <a:rPr lang="zh-CN" altLang="en-US" sz="2400" dirty="0"/>
              <a:t>由于脉冲响应值已知，用式</a:t>
            </a:r>
            <a:r>
              <a:rPr lang="zh-CN" altLang="en-US" sz="2400" dirty="0">
                <a:latin typeface="Tahoma" panose="020B0604030504040204" pitchFamily="34" charset="0"/>
              </a:rPr>
              <a:t>(</a:t>
            </a:r>
            <a:r>
              <a:rPr lang="en-US" altLang="zh-CN" sz="2400" dirty="0">
                <a:latin typeface="Tahoma" panose="020B0604030504040204" pitchFamily="34" charset="0"/>
              </a:rPr>
              <a:t>4</a:t>
            </a:r>
            <a:r>
              <a:rPr lang="zh-CN" altLang="en-US" sz="2400" dirty="0">
                <a:latin typeface="Tahoma" panose="020B0604030504040204" pitchFamily="34" charset="0"/>
              </a:rPr>
              <a:t>.5</a:t>
            </a:r>
            <a:r>
              <a:rPr lang="en-US" altLang="zh-CN" sz="2400" dirty="0">
                <a:latin typeface="Tahoma" panose="020B0604030504040204" pitchFamily="34" charset="0"/>
              </a:rPr>
              <a:t>b)，</a:t>
            </a:r>
            <a:r>
              <a:rPr lang="zh-CN" altLang="en-US" sz="2400" dirty="0">
                <a:latin typeface="Tahoma" panose="020B0604030504040204" pitchFamily="34" charset="0"/>
              </a:rPr>
              <a:t>差分方程可写为：</a:t>
            </a:r>
          </a:p>
          <a:p>
            <a:pPr>
              <a:buNone/>
            </a:pPr>
            <a:r>
              <a:rPr lang="zh-CN" altLang="en-US" sz="2400" dirty="0">
                <a:latin typeface="Tahoma" panose="020B0604030504040204" pitchFamily="34" charset="0"/>
              </a:rPr>
              <a:t> 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ahoma" panose="020B0604030504040204" pitchFamily="34" charset="0"/>
              </a:rPr>
              <a:t>y[n]=…+ h[-2]x[n+2] + h[-1]x[n+1] + h[0]x[n]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ahoma" panose="020B0604030504040204" pitchFamily="34" charset="0"/>
              </a:rPr>
              <a:t>              + h[1]x[n-1] + </a:t>
            </a:r>
            <a:r>
              <a:rPr lang="en-US" altLang="zh-CN" sz="2400" dirty="0" smtClean="0">
                <a:latin typeface="Tahoma" panose="020B0604030504040204" pitchFamily="34" charset="0"/>
              </a:rPr>
              <a:t>h[2]x[n-2</a:t>
            </a:r>
            <a:r>
              <a:rPr lang="en-US" altLang="zh-CN" sz="2400" dirty="0">
                <a:latin typeface="Tahoma" panose="020B0604030504040204" pitchFamily="34" charset="0"/>
              </a:rPr>
              <a:t>] +…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ahoma" panose="020B0604030504040204" pitchFamily="34" charset="0"/>
              </a:rPr>
              <a:t>        =  x[n] + 0.5x[n-3] + 0.25x[n-2</a:t>
            </a:r>
            <a:r>
              <a:rPr lang="en-US" altLang="zh-CN" sz="2400" dirty="0" smtClean="0">
                <a:latin typeface="Tahoma" panose="020B0604030504040204" pitchFamily="34" charset="0"/>
              </a:rPr>
              <a:t>]+ </a:t>
            </a:r>
            <a:r>
              <a:rPr lang="en-US" altLang="zh-CN" sz="2400" dirty="0">
                <a:latin typeface="Tahoma" panose="020B0604030504040204" pitchFamily="34" charset="0"/>
              </a:rPr>
              <a:t>0.125x[n-3] +…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ahoma" panose="020B0604030504040204" pitchFamily="34" charset="0"/>
              </a:rPr>
              <a:t>        = </a:t>
            </a:r>
            <a:r>
              <a:rPr lang="en-US" altLang="zh-CN" sz="3600" dirty="0">
                <a:latin typeface="Tahoma" panose="020B0604030504040204" pitchFamily="34" charset="0"/>
                <a:ea typeface="Batang" panose="02030600000101010101" pitchFamily="18" charset="-127"/>
              </a:rPr>
              <a:t>∑ </a:t>
            </a:r>
            <a:r>
              <a:rPr lang="en-US" altLang="zh-CN" sz="2400" dirty="0">
                <a:latin typeface="Tahoma" panose="020B0604030504040204" pitchFamily="34" charset="0"/>
                <a:ea typeface="Batang" panose="02030600000101010101" pitchFamily="18" charset="-127"/>
              </a:rPr>
              <a:t>(0.5)</a:t>
            </a:r>
            <a:r>
              <a:rPr lang="en-US" altLang="zh-CN" sz="2400" baseline="30000" dirty="0">
                <a:latin typeface="Tahoma" panose="020B0604030504040204" pitchFamily="34" charset="0"/>
                <a:ea typeface="Batang" panose="02030600000101010101" pitchFamily="18" charset="-127"/>
              </a:rPr>
              <a:t>k</a:t>
            </a:r>
            <a:r>
              <a:rPr lang="en-US" altLang="zh-CN" sz="2400" dirty="0">
                <a:latin typeface="Tahoma" panose="020B0604030504040204" pitchFamily="34" charset="0"/>
                <a:ea typeface="Batang" panose="02030600000101010101" pitchFamily="18" charset="-127"/>
              </a:rPr>
              <a:t>x[n-k]</a:t>
            </a:r>
          </a:p>
          <a:p>
            <a:pPr>
              <a:buNone/>
            </a:pPr>
            <a:endParaRPr lang="en-US" altLang="zh-CN" sz="2400" b="1" dirty="0">
              <a:latin typeface="Tahoma" panose="020B0604030504040204" pitchFamily="34" charset="0"/>
              <a:ea typeface="Batang" panose="02030600000101010101" pitchFamily="18" charset="-127"/>
            </a:endParaRPr>
          </a:p>
          <a:p>
            <a:pPr>
              <a:buNone/>
            </a:pP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 </a:t>
            </a:r>
            <a:r>
              <a:rPr lang="zh-CN" altLang="en-US" sz="2400" dirty="0">
                <a:latin typeface="Tahoma" panose="020B0604030504040204" pitchFamily="34" charset="0"/>
              </a:rPr>
              <a:t>最后的等式与(</a:t>
            </a:r>
            <a:r>
              <a:rPr lang="en-US" altLang="zh-CN" sz="2400" dirty="0">
                <a:latin typeface="Tahoma" panose="020B0604030504040204" pitchFamily="34" charset="0"/>
              </a:rPr>
              <a:t>4</a:t>
            </a:r>
            <a:r>
              <a:rPr lang="zh-CN" altLang="en-US" sz="2400" dirty="0">
                <a:latin typeface="Tahoma" panose="020B0604030504040204" pitchFamily="34" charset="0"/>
              </a:rPr>
              <a:t>.5</a:t>
            </a:r>
            <a:r>
              <a:rPr lang="en-US" altLang="zh-CN" sz="2400" dirty="0">
                <a:latin typeface="Tahoma" panose="020B0604030504040204" pitchFamily="34" charset="0"/>
              </a:rPr>
              <a:t>b)</a:t>
            </a:r>
            <a:r>
              <a:rPr lang="zh-CN" altLang="en-US" sz="2400" dirty="0">
                <a:latin typeface="Tahoma" panose="020B0604030504040204" pitchFamily="34" charset="0"/>
              </a:rPr>
              <a:t>形式相同，得解。</a:t>
            </a:r>
          </a:p>
        </p:txBody>
      </p:sp>
      <p:sp>
        <p:nvSpPr>
          <p:cNvPr id="37891" name="Text Box 3"/>
          <p:cNvSpPr txBox="1"/>
          <p:nvPr/>
        </p:nvSpPr>
        <p:spPr>
          <a:xfrm>
            <a:off x="1643042" y="3429000"/>
            <a:ext cx="990600" cy="1162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lnSpc>
                <a:spcPct val="180000"/>
              </a:lnSpc>
              <a:spcBef>
                <a:spcPct val="30000"/>
              </a:spcBef>
              <a:buNone/>
            </a:pPr>
            <a:r>
              <a:rPr lang="zh-CN" altLang="en-US" dirty="0">
                <a:latin typeface="Tahoma" panose="020B0604030504040204" pitchFamily="34" charset="0"/>
                <a:ea typeface="宋体" panose="02010600030101010101" pitchFamily="2" charset="-122"/>
              </a:rPr>
              <a:t>  </a:t>
            </a:r>
            <a:r>
              <a:rPr lang="zh-CN" altLang="en-US" dirty="0">
                <a:latin typeface="Tahoma" panose="020B0604030504040204" pitchFamily="34" charset="0"/>
                <a:ea typeface="Batang" panose="02030600000101010101" pitchFamily="18" charset="-127"/>
              </a:rPr>
              <a:t>∞</a:t>
            </a:r>
            <a:endParaRPr lang="zh-CN" altLang="en-US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80000"/>
              </a:lnSpc>
              <a:spcBef>
                <a:spcPct val="30000"/>
              </a:spcBef>
              <a:buNone/>
            </a:pPr>
            <a:r>
              <a:rPr lang="en-US" altLang="zh-CN" dirty="0">
                <a:latin typeface="Tahoma" panose="020B0604030504040204" pitchFamily="34" charset="0"/>
                <a:ea typeface="宋体" panose="02010600030101010101" pitchFamily="2" charset="-122"/>
              </a:rPr>
              <a:t>K=0</a:t>
            </a:r>
            <a:endParaRPr lang="en-US" altLang="zh-CN" dirty="0">
              <a:latin typeface="Tahoma" panose="020B0604030504040204" pitchFamily="34" charset="0"/>
              <a:ea typeface="Batang" panose="02030600000101010101" pitchFamily="18" charset="-127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idx="1"/>
          </p:nvPr>
        </p:nvSpPr>
        <p:spPr>
          <a:xfrm>
            <a:off x="395288" y="115888"/>
            <a:ext cx="7970837" cy="5791200"/>
          </a:xfrm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FF0000"/>
                </a:solidFill>
              </a:rPr>
              <a:t>例 </a:t>
            </a:r>
            <a:r>
              <a:rPr lang="en-US" altLang="zh-CN" sz="2400" dirty="0">
                <a:solidFill>
                  <a:srgbClr val="FF0000"/>
                </a:solidFill>
              </a:rPr>
              <a:t>4</a:t>
            </a:r>
            <a:r>
              <a:rPr lang="zh-CN" altLang="en-US" sz="2400" dirty="0">
                <a:solidFill>
                  <a:srgbClr val="FF0000"/>
                </a:solidFill>
              </a:rPr>
              <a:t>.</a:t>
            </a:r>
            <a:r>
              <a:rPr lang="en-US" altLang="zh-CN" sz="2400" dirty="0">
                <a:solidFill>
                  <a:srgbClr val="FF0000"/>
                </a:solidFill>
              </a:rPr>
              <a:t>7</a:t>
            </a:r>
            <a:r>
              <a:rPr lang="zh-CN" altLang="en-US" sz="2400" dirty="0">
                <a:solidFill>
                  <a:srgbClr val="FF0000"/>
                </a:solidFill>
              </a:rPr>
              <a:t>  </a:t>
            </a:r>
            <a:r>
              <a:rPr lang="zh-CN" altLang="en-US" sz="2400" dirty="0"/>
              <a:t>将差分方程：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dirty="0">
                <a:latin typeface="Tahoma" panose="020B0604030504040204" pitchFamily="34" charset="0"/>
              </a:rPr>
              <a:t>      </a:t>
            </a:r>
            <a:r>
              <a:rPr lang="en-US" altLang="zh-CN" sz="2400" dirty="0">
                <a:latin typeface="Tahoma" panose="020B0604030504040204" pitchFamily="34" charset="0"/>
              </a:rPr>
              <a:t>y[n] = x[n] + 0.8x[n-1] - 0.5x[n-2]+0.1x[n-4]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ahoma" panose="020B0604030504040204" pitchFamily="34" charset="0"/>
              </a:rPr>
              <a:t>    </a:t>
            </a:r>
            <a:r>
              <a:rPr lang="zh-CN" altLang="en-US" sz="2400" dirty="0">
                <a:latin typeface="Tahoma" panose="020B0604030504040204" pitchFamily="34" charset="0"/>
              </a:rPr>
              <a:t>表示为式(</a:t>
            </a:r>
            <a:r>
              <a:rPr lang="en-US" altLang="zh-CN" sz="2400" dirty="0">
                <a:latin typeface="Tahoma" panose="020B0604030504040204" pitchFamily="34" charset="0"/>
              </a:rPr>
              <a:t>4</a:t>
            </a:r>
            <a:r>
              <a:rPr lang="zh-CN" altLang="en-US" sz="2400" dirty="0">
                <a:latin typeface="Tahoma" panose="020B0604030504040204" pitchFamily="34" charset="0"/>
              </a:rPr>
              <a:t>.5)的形式。</a:t>
            </a:r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323850" y="2060575"/>
            <a:ext cx="8304213" cy="396938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解：滤波系数分别为：</a:t>
            </a:r>
            <a:endParaRPr kumimoji="0" lang="en-US" altLang="zh-CN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</a:t>
            </a:r>
            <a:r>
              <a:rPr kumimoji="0" lang="en-US" altLang="zh-CN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=1，b</a:t>
            </a:r>
            <a:r>
              <a:rPr kumimoji="0" lang="en-US" altLang="zh-CN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0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=1，b</a:t>
            </a:r>
            <a:r>
              <a:rPr kumimoji="0" lang="en-US" altLang="zh-CN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=0.8 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kumimoji="0" lang="en-US" altLang="zh-CN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=-0.5, b</a:t>
            </a:r>
            <a:r>
              <a:rPr kumimoji="0" lang="en-US" altLang="zh-CN" sz="24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=0.1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由于这是一个非递归差分方程，所以只对滤波系数 </a:t>
            </a:r>
            <a:r>
              <a:rPr kumimoji="0" lang="en-US" altLang="zh-CN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kumimoji="0" lang="en-US" altLang="zh-CN" sz="240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k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感兴趣。将差分方程中的 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y[n] 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变为 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h[n]，x[n] 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变为 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δ[n]，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得脉冲响应：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h[n] =δ[n] + 0.8δ[n-1]-0.5δ[n-2]+0.1δ[n-4]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89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468313" y="0"/>
            <a:ext cx="8748713" cy="21240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由于脉冲响应(及其他所有数字信号)可以写成一系列脉冲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函数的和，上式也可写为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：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h[n] = h[0]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Tahoma" panose="020B0604030504040204" pitchFamily="34" charset="0"/>
              </a:rPr>
              <a:t>δ[n] + h[1]δ[n-1] + h[2]δ[n-2]+h[4]δ[n-4]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23850" y="2060575"/>
            <a:ext cx="8712200" cy="4648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marR="0" indent="-342900" defTabSz="914400" eaLnBrk="0" hangingPunct="0">
              <a:spcBef>
                <a:spcPct val="100000"/>
              </a:spcBef>
              <a:buClrTx/>
              <a:buSzTx/>
              <a:buFontTx/>
              <a:buNone/>
              <a:defRPr/>
            </a:pPr>
            <a:r>
              <a:rPr kumimoji="0" lang="zh-CN" altLang="en-US" sz="2400" kern="1200" cap="none" spc="0" normalizeH="0" baseline="0" noProof="0" dirty="0">
                <a:latin typeface="+mn-lt"/>
                <a:ea typeface="黑体" panose="02010609060101010101" pitchFamily="49" charset="-122"/>
                <a:cs typeface="+mn-cs"/>
              </a:rPr>
              <a:t>即得 </a:t>
            </a:r>
            <a:r>
              <a:rPr kumimoji="0" lang="en-US" altLang="zh-CN" sz="2400" kern="1200" cap="none" spc="0" normalizeH="0" baseline="0" noProof="0" dirty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h[0</a:t>
            </a:r>
            <a:r>
              <a:rPr kumimoji="0" lang="en-US" altLang="zh-CN" sz="2400" kern="1200" cap="none" spc="0" normalizeH="0" baseline="0" noProof="0" dirty="0" smtClean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]=1，h[1</a:t>
            </a:r>
            <a:r>
              <a:rPr kumimoji="0" lang="en-US" altLang="zh-CN" sz="2400" kern="1200" cap="none" spc="0" normalizeH="0" baseline="0" noProof="0" dirty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]=</a:t>
            </a:r>
            <a:r>
              <a:rPr kumimoji="0" lang="en-US" altLang="zh-CN" sz="2400" kern="1200" cap="none" spc="0" normalizeH="0" baseline="0" noProof="0" dirty="0" smtClean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0.8，h[2]=-0.5</a:t>
            </a:r>
            <a:r>
              <a:rPr kumimoji="0" lang="zh-CN" altLang="en-US" sz="2400" kern="1200" cap="none" spc="0" normalizeH="0" baseline="0" noProof="0" dirty="0" smtClean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，</a:t>
            </a:r>
            <a:r>
              <a:rPr kumimoji="0" lang="en-US" altLang="zh-CN" sz="2400" kern="1200" cap="none" spc="0" normalizeH="0" baseline="0" noProof="0" dirty="0" smtClean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h[3]=0</a:t>
            </a:r>
            <a:r>
              <a:rPr kumimoji="0" lang="zh-CN" altLang="en-US" sz="2400" kern="1200" cap="none" spc="0" normalizeH="0" baseline="0" noProof="0" dirty="0" smtClean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，</a:t>
            </a:r>
            <a:r>
              <a:rPr kumimoji="0" lang="en-US" altLang="zh-CN" sz="2400" kern="1200" cap="none" spc="0" normalizeH="0" baseline="0" noProof="0" dirty="0" smtClean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h[4]=0.1</a:t>
            </a:r>
          </a:p>
          <a:p>
            <a:pPr marL="342900" marR="0" indent="-342900" defTabSz="914400" eaLnBrk="0" hangingPunct="0">
              <a:spcBef>
                <a:spcPct val="100000"/>
              </a:spcBef>
              <a:buClrTx/>
              <a:buSzTx/>
              <a:buFontTx/>
              <a:buNone/>
              <a:defRPr/>
            </a:pPr>
            <a:r>
              <a:rPr kumimoji="0" lang="zh-CN" altLang="en-US" sz="2400" kern="1200" cap="none" spc="0" normalizeH="0" baseline="0" noProof="0" dirty="0" smtClean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由</a:t>
            </a:r>
            <a:r>
              <a:rPr kumimoji="0" lang="zh-CN" altLang="en-US" sz="2400" kern="1200" cap="none" spc="0" normalizeH="0" baseline="0" noProof="0" dirty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式</a:t>
            </a:r>
            <a:r>
              <a:rPr kumimoji="0" lang="zh-CN" altLang="en-US" sz="2400" kern="1200" cap="none" spc="0" normalizeH="0" baseline="0" noProof="0" dirty="0" smtClean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(</a:t>
            </a:r>
            <a:r>
              <a:rPr kumimoji="0" lang="en-US" altLang="zh-CN" sz="2400" kern="1200" cap="none" spc="0" normalizeH="0" baseline="0" noProof="0" dirty="0" smtClean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4</a:t>
            </a:r>
            <a:r>
              <a:rPr kumimoji="0" lang="zh-CN" altLang="en-US" sz="2400" kern="1200" cap="none" spc="0" normalizeH="0" baseline="0" noProof="0" dirty="0" smtClean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.</a:t>
            </a:r>
            <a:r>
              <a:rPr kumimoji="0" lang="zh-CN" altLang="en-US" sz="2400" kern="1200" cap="none" spc="0" normalizeH="0" baseline="0" noProof="0" dirty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5</a:t>
            </a:r>
            <a:r>
              <a:rPr kumimoji="0" lang="en-US" altLang="zh-CN" sz="2400" kern="1200" cap="none" spc="0" normalizeH="0" baseline="0" noProof="0" dirty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b)</a:t>
            </a:r>
            <a:r>
              <a:rPr kumimoji="0" lang="zh-CN" altLang="en-US" sz="2400" kern="1200" cap="none" spc="0" normalizeH="0" baseline="0" noProof="0" dirty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有：</a:t>
            </a:r>
          </a:p>
          <a:p>
            <a:pPr marL="342900" marR="0" indent="-342900" defTabSz="914400" eaLnBrk="0" hangingPunct="0">
              <a:spcBef>
                <a:spcPct val="100000"/>
              </a:spcBef>
              <a:buClrTx/>
              <a:buSzTx/>
              <a:buFontTx/>
              <a:buNone/>
              <a:defRPr/>
            </a:pPr>
            <a:r>
              <a:rPr kumimoji="0" lang="zh-CN" altLang="en-US" sz="2400" kern="1200" cap="none" spc="0" normalizeH="0" baseline="0" noProof="0" dirty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 </a:t>
            </a:r>
            <a:r>
              <a:rPr kumimoji="0" lang="en-US" altLang="zh-CN" sz="2400" kern="1200" cap="none" spc="0" normalizeH="0" baseline="0" noProof="0" dirty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y[n]=…+ h[-2]x[n+2] + h[-1]x[n+1] + h[0]x[n]</a:t>
            </a:r>
          </a:p>
          <a:p>
            <a:pPr marL="342900" marR="0" indent="-342900" defTabSz="914400" eaLnBrk="0" hangingPunct="0">
              <a:spcBef>
                <a:spcPct val="100000"/>
              </a:spcBef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 dirty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              +h[1]x[n-1] + h[2]x[n-2] +..       </a:t>
            </a:r>
          </a:p>
          <a:p>
            <a:pPr marL="342900" marR="0" indent="-342900" defTabSz="914400" eaLnBrk="0" hangingPunct="0">
              <a:spcBef>
                <a:spcPct val="100000"/>
              </a:spcBef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 dirty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       </a:t>
            </a:r>
            <a:r>
              <a:rPr kumimoji="0" lang="en-US" altLang="zh-CN" sz="2400" kern="1200" cap="none" spc="0" normalizeH="0" baseline="0" noProof="0" dirty="0" smtClean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=x[n</a:t>
            </a:r>
            <a:r>
              <a:rPr kumimoji="0" lang="en-US" altLang="zh-CN" sz="2400" kern="1200" cap="none" spc="0" normalizeH="0" baseline="0" noProof="0" dirty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] + </a:t>
            </a:r>
            <a:r>
              <a:rPr kumimoji="0" lang="en-US" altLang="zh-CN" sz="2400" kern="1200" cap="none" spc="0" normalizeH="0" baseline="0" noProof="0" dirty="0" smtClean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0.8x[n-1</a:t>
            </a:r>
            <a:r>
              <a:rPr kumimoji="0" lang="en-US" altLang="zh-CN" sz="2400" kern="1200" cap="none" spc="0" normalizeH="0" baseline="0" noProof="0" dirty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] -</a:t>
            </a:r>
            <a:r>
              <a:rPr kumimoji="0" lang="en-US" altLang="zh-CN" sz="2400" kern="1200" cap="none" spc="0" normalizeH="0" baseline="0" noProof="0" dirty="0" smtClean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0.5x[n-2]+0.1x[n-4]</a:t>
            </a:r>
          </a:p>
          <a:p>
            <a:pPr marL="342900" marR="0" indent="-342900" defTabSz="914400" eaLnBrk="0" hangingPunct="0">
              <a:spcBef>
                <a:spcPct val="100000"/>
              </a:spcBef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 dirty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 </a:t>
            </a:r>
            <a:r>
              <a:rPr kumimoji="0" lang="en-US" altLang="zh-CN" sz="2400" kern="1200" cap="none" spc="0" normalizeH="0" baseline="0" noProof="0" dirty="0" smtClean="0"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      = </a:t>
            </a:r>
            <a:r>
              <a:rPr kumimoji="0" lang="en-US" altLang="zh-CN" sz="3600" kern="1200" cap="none" spc="0" normalizeH="0" baseline="0" noProof="0" dirty="0">
                <a:latin typeface="Tahoma" panose="020B0604030504040204" pitchFamily="34" charset="0"/>
                <a:ea typeface="Batang" panose="02030600000101010101" pitchFamily="18" charset="-127"/>
                <a:cs typeface="+mn-cs"/>
              </a:rPr>
              <a:t>∑ </a:t>
            </a:r>
            <a:r>
              <a:rPr kumimoji="0" lang="en-US" altLang="zh-CN" sz="2400" kern="1200" cap="none" spc="0" normalizeH="0" baseline="0" noProof="0" dirty="0">
                <a:latin typeface="Tahoma" panose="020B0604030504040204" pitchFamily="34" charset="0"/>
                <a:ea typeface="Batang" panose="02030600000101010101" pitchFamily="18" charset="-127"/>
                <a:cs typeface="+mn-cs"/>
              </a:rPr>
              <a:t>h[k]x[n-k]</a:t>
            </a:r>
            <a:endParaRPr kumimoji="0" lang="en-US" altLang="zh-CN" sz="2400" kern="1200" cap="none" spc="0" normalizeH="0" baseline="0" noProof="0" dirty="0">
              <a:latin typeface="Tahoma" panose="020B0604030504040204" pitchFamily="34" charset="0"/>
              <a:ea typeface="黑体" panose="02010609060101010101" pitchFamily="49" charset="-122"/>
              <a:cs typeface="+mn-cs"/>
            </a:endParaRPr>
          </a:p>
          <a:p>
            <a:pPr marL="342900" marR="0" indent="-342900" defTabSz="914400" eaLnBrk="0" hangingPunct="0">
              <a:spcBef>
                <a:spcPct val="100000"/>
              </a:spcBef>
              <a:buClrTx/>
              <a:buSzTx/>
              <a:buFontTx/>
              <a:buNone/>
              <a:defRPr/>
            </a:pPr>
            <a:endParaRPr kumimoji="0" lang="zh-CN" altLang="en-US" sz="2400" b="1" kern="1200" cap="none" spc="0" normalizeH="0" baseline="0" noProof="0" dirty="0">
              <a:latin typeface="Tahoma" panose="020B060403050404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9940" name="Text Box 3"/>
          <p:cNvSpPr txBox="1"/>
          <p:nvPr/>
        </p:nvSpPr>
        <p:spPr>
          <a:xfrm>
            <a:off x="1258888" y="5584825"/>
            <a:ext cx="990600" cy="119237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lnSpc>
                <a:spcPct val="200000"/>
              </a:lnSpc>
              <a:spcBef>
                <a:spcPct val="30000"/>
              </a:spcBef>
              <a:buNone/>
            </a:pP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  </a:t>
            </a:r>
            <a:r>
              <a:rPr lang="en-US" altLang="zh-CN" dirty="0">
                <a:latin typeface="Tahoma" panose="020B0604030504040204" pitchFamily="34" charset="0"/>
                <a:ea typeface="宋体" panose="02010600030101010101" pitchFamily="2" charset="-122"/>
              </a:rPr>
              <a:t>4</a:t>
            </a:r>
            <a:endParaRPr lang="zh-CN" altLang="en-US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200000"/>
              </a:lnSpc>
              <a:spcBef>
                <a:spcPct val="30000"/>
              </a:spcBef>
              <a:buNone/>
            </a:pPr>
            <a:r>
              <a:rPr lang="en-US" altLang="zh-CN" dirty="0">
                <a:latin typeface="Tahoma" panose="020B0604030504040204" pitchFamily="34" charset="0"/>
                <a:ea typeface="宋体" panose="02010600030101010101" pitchFamily="2" charset="-122"/>
              </a:rPr>
              <a:t>K=0</a:t>
            </a:r>
            <a:endParaRPr lang="en-US" altLang="zh-CN" dirty="0">
              <a:latin typeface="Tahoma" panose="020B0604030504040204" pitchFamily="34" charset="0"/>
              <a:ea typeface="Batang" panose="02030600000101010101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89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4097"/>
          <p:cNvSpPr>
            <a:spLocks noGrp="1"/>
          </p:cNvSpPr>
          <p:nvPr>
            <p:ph type="title"/>
          </p:nvPr>
        </p:nvSpPr>
        <p:spPr>
          <a:xfrm>
            <a:off x="2916238" y="549275"/>
            <a:ext cx="2222500" cy="533400"/>
          </a:xfr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专业词汇</a:t>
            </a:r>
          </a:p>
        </p:txBody>
      </p:sp>
      <p:sp>
        <p:nvSpPr>
          <p:cNvPr id="4099" name="文本占位符 4098"/>
          <p:cNvSpPr>
            <a:spLocks noGrp="1"/>
          </p:cNvSpPr>
          <p:nvPr>
            <p:ph idx="1"/>
          </p:nvPr>
        </p:nvSpPr>
        <p:spPr>
          <a:xfrm>
            <a:off x="755650" y="1268413"/>
            <a:ext cx="7772400" cy="4449763"/>
          </a:xfr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卷积：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convolution         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差分方程：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difference equation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滑动平均滤波器：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moving average filter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脉冲响应：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impulse response     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镜像：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mirror image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边界效应：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boundary  effect      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输入序列：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input sequence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暂态效应：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transient effect         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稳态：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steady state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锐变：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shape transition             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低通特征: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low pass characteristic                 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卷积表：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convolution table</a:t>
            </a:r>
            <a:endParaRPr kumimoji="0" lang="en-US" altLang="zh-CN" sz="2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7772400" cy="511175"/>
          </a:xfrm>
        </p:spPr>
        <p:txBody>
          <a:bodyPr vert="horz"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  <a:t/>
            </a:r>
            <a:b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</a:b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  <a:t/>
            </a:r>
            <a:b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</a:b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  <a:t>4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  <a:t>.3  滑动平均滤波器</a:t>
            </a:r>
            <a:b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</a:br>
            <a:endParaRPr kumimoji="0" lang="zh-CN" alt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40963" name="Rectangle 3"/>
          <p:cNvSpPr>
            <a:spLocks noGrp="1"/>
          </p:cNvSpPr>
          <p:nvPr>
            <p:ph idx="1"/>
          </p:nvPr>
        </p:nvSpPr>
        <p:spPr>
          <a:xfrm>
            <a:off x="0" y="1125538"/>
            <a:ext cx="9144000" cy="4724400"/>
          </a:xfrm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           滑动平均滤波器是一种非递归滤波器，可以平滑输入信号。可用滑动平均滤波器处理快变的输入信号，得到一个缓变的输出信号。用于平均的输入值越多，输出越平滑。</a:t>
            </a:r>
          </a:p>
          <a:p>
            <a:pPr>
              <a:lnSpc>
                <a:spcPct val="150000"/>
              </a:lnSpc>
              <a:buNone/>
            </a:pPr>
            <a:endParaRPr lang="zh-CN" altLang="en-US" sz="2400" b="1" dirty="0"/>
          </a:p>
        </p:txBody>
      </p:sp>
      <p:sp>
        <p:nvSpPr>
          <p:cNvPr id="191492" name="Text Box 4"/>
          <p:cNvSpPr txBox="1">
            <a:spLocks noChangeArrowheads="1"/>
          </p:cNvSpPr>
          <p:nvPr/>
        </p:nvSpPr>
        <p:spPr bwMode="auto">
          <a:xfrm>
            <a:off x="838200" y="3048000"/>
            <a:ext cx="76200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三项滑动平均滤波器的输出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:</a:t>
            </a:r>
            <a:endParaRPr kumimoji="0" lang="zh-CN" altLang="en-US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91493" name="Text Box 5"/>
          <p:cNvSpPr txBox="1"/>
          <p:nvPr/>
        </p:nvSpPr>
        <p:spPr>
          <a:xfrm>
            <a:off x="762000" y="3733800"/>
            <a:ext cx="76200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400" dirty="0">
                <a:latin typeface="Tahoma" panose="020B0604030504040204" pitchFamily="34" charset="0"/>
                <a:ea typeface="宋体" panose="02010600030101010101" pitchFamily="2" charset="-122"/>
              </a:rPr>
              <a:t>y[n]=(x[n]+x[n-1]+x[n-2]/3</a:t>
            </a:r>
            <a:endParaRPr lang="en-US" altLang="zh-CN" sz="2400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91494" name="Text Box 6"/>
          <p:cNvSpPr txBox="1"/>
          <p:nvPr/>
        </p:nvSpPr>
        <p:spPr>
          <a:xfrm>
            <a:off x="900113" y="4581525"/>
            <a:ext cx="32004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None/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其脉冲响应:</a:t>
            </a:r>
          </a:p>
        </p:txBody>
      </p:sp>
      <p:sp>
        <p:nvSpPr>
          <p:cNvPr id="191495" name="Text Box 7"/>
          <p:cNvSpPr txBox="1"/>
          <p:nvPr/>
        </p:nvSpPr>
        <p:spPr>
          <a:xfrm>
            <a:off x="684213" y="5229225"/>
            <a:ext cx="7924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None/>
            </a:pPr>
            <a:r>
              <a:rPr lang="en-US" altLang="zh-CN" sz="2400" dirty="0">
                <a:latin typeface="Tahoma" panose="020B0604030504040204" pitchFamily="34" charset="0"/>
                <a:ea typeface="宋体" panose="02010600030101010101" pitchFamily="2" charset="-122"/>
              </a:rPr>
              <a:t>h[n]= (</a:t>
            </a:r>
            <a:r>
              <a:rPr lang="en-US" altLang="zh-CN" sz="2400" dirty="0">
                <a:latin typeface="Tahoma" panose="020B0604030504040204" pitchFamily="34" charset="0"/>
                <a:ea typeface="宋体" panose="02010600030101010101" pitchFamily="2" charset="-122"/>
                <a:cs typeface="Tahoma" panose="020B0604030504040204" pitchFamily="34" charset="0"/>
              </a:rPr>
              <a:t>δ</a:t>
            </a:r>
            <a:r>
              <a:rPr lang="en-US" altLang="zh-CN" sz="2400" dirty="0">
                <a:latin typeface="Tahoma" panose="020B0604030504040204" pitchFamily="34" charset="0"/>
                <a:ea typeface="宋体" panose="02010600030101010101" pitchFamily="2" charset="-122"/>
              </a:rPr>
              <a:t>[n]+ δ[n-1]+ δ[n-2])/3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1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191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500"/>
                                        <p:tgtEl>
                                          <p:spTgt spid="191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2" grpId="0"/>
      <p:bldP spid="191493" grpId="0"/>
      <p:bldP spid="191494" grpId="0"/>
      <p:bldP spid="19149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214290"/>
            <a:ext cx="9144000" cy="1655762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zh-TW" altLang="en-US" sz="2400" dirty="0" smtClean="0"/>
              <a:t>     其脉冲响应如图</a:t>
            </a:r>
            <a:r>
              <a:rPr lang="en-US" sz="2400" dirty="0" smtClean="0"/>
              <a:t>4-8</a:t>
            </a:r>
            <a:r>
              <a:rPr lang="zh-TW" altLang="en-US" sz="2400" dirty="0" smtClean="0"/>
              <a:t>所示，它具有滑动平均滤波器的矩形特性。</a:t>
            </a:r>
            <a:endParaRPr lang="en-US" altLang="zh-TW" sz="2400" dirty="0" smtClean="0"/>
          </a:p>
          <a:p>
            <a:pPr algn="l">
              <a:lnSpc>
                <a:spcPct val="150000"/>
              </a:lnSpc>
            </a:pPr>
            <a:r>
              <a:rPr lang="zh-TW" altLang="en-US" sz="2400" dirty="0" smtClean="0"/>
              <a:t>      用</a:t>
            </a:r>
            <a:r>
              <a:rPr lang="en-US" altLang="zh-TW" sz="2400" dirty="0" smtClean="0"/>
              <a:t>3</a:t>
            </a:r>
            <a:r>
              <a:rPr lang="zh-TW" altLang="en-US" sz="2400" dirty="0" smtClean="0"/>
              <a:t>项滑动平均滤波器处理快变的输入信号</a:t>
            </a:r>
            <a:r>
              <a:rPr lang="en-US" altLang="zh-TW" sz="2400" dirty="0" smtClean="0"/>
              <a:t>,</a:t>
            </a:r>
            <a:r>
              <a:rPr lang="zh-TW" altLang="en-US" sz="2400" dirty="0" smtClean="0"/>
              <a:t>可得到一个缓变的输出信号。滑动平均滤波器的项数越多，参与平均值运算的的输入值就越多</a:t>
            </a:r>
            <a:r>
              <a:rPr lang="en-US" altLang="zh-TW" sz="2400" dirty="0" smtClean="0"/>
              <a:t>,</a:t>
            </a:r>
            <a:r>
              <a:rPr lang="zh-TW" altLang="en-US" sz="2400" dirty="0" smtClean="0"/>
              <a:t>输出越平滑，即该低通滤波器对输入信号的平滑效果越好</a:t>
            </a:r>
            <a:endParaRPr lang="zh-CN" altLang="en-US" sz="2400" dirty="0" smtClean="0"/>
          </a:p>
          <a:p>
            <a:endParaRPr lang="zh-CN" altLang="en-US" dirty="0"/>
          </a:p>
        </p:txBody>
      </p:sp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52225" name="Object 1"/>
          <p:cNvGraphicFramePr>
            <a:graphicFrameLocks noChangeAspect="1"/>
          </p:cNvGraphicFramePr>
          <p:nvPr/>
        </p:nvGraphicFramePr>
        <p:xfrm>
          <a:off x="1571604" y="3000372"/>
          <a:ext cx="6148595" cy="2786082"/>
        </p:xfrm>
        <a:graphic>
          <a:graphicData uri="http://schemas.openxmlformats.org/presentationml/2006/ole">
            <p:oleObj spid="_x0000_s41985" r:id="rId3" imgW="10713366" imgH="8046343" progId="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zh-TW" altLang="en-US" sz="2400" b="1" dirty="0" smtClean="0">
                <a:latin typeface="+mn-ea"/>
                <a:ea typeface="+mn-ea"/>
              </a:rPr>
              <a:t>例</a:t>
            </a:r>
            <a:r>
              <a:rPr lang="en-US" sz="2400" b="1" dirty="0" smtClean="0">
                <a:latin typeface="+mn-ea"/>
                <a:ea typeface="+mn-ea"/>
              </a:rPr>
              <a:t>4-8</a:t>
            </a:r>
            <a:r>
              <a:rPr lang="en-US" sz="2400" dirty="0" smtClean="0">
                <a:latin typeface="+mn-ea"/>
                <a:ea typeface="+mn-ea"/>
              </a:rPr>
              <a:t> </a:t>
            </a:r>
            <a:r>
              <a:rPr lang="zh-CN" altLang="en-US" sz="2400" dirty="0" smtClean="0">
                <a:latin typeface="+mn-ea"/>
                <a:ea typeface="+mn-ea"/>
              </a:rPr>
              <a:t>输入信号</a:t>
            </a:r>
            <a:r>
              <a:rPr lang="en-US" sz="2400" dirty="0" smtClean="0">
                <a:latin typeface="+mn-ea"/>
                <a:ea typeface="+mn-ea"/>
              </a:rPr>
              <a:t> </a:t>
            </a:r>
            <a:r>
              <a:rPr lang="zh-CN" altLang="en-US" sz="2400" dirty="0" smtClean="0">
                <a:latin typeface="+mn-ea"/>
                <a:ea typeface="+mn-ea"/>
              </a:rPr>
              <a:t>如图</a:t>
            </a:r>
            <a:r>
              <a:rPr lang="en-US" altLang="zh-TW" sz="2400" dirty="0" smtClean="0">
                <a:latin typeface="+mn-ea"/>
                <a:ea typeface="+mn-ea"/>
              </a:rPr>
              <a:t>4-9</a:t>
            </a:r>
            <a:r>
              <a:rPr lang="zh-CN" altLang="en-US" sz="2400" dirty="0" smtClean="0">
                <a:latin typeface="+mn-ea"/>
                <a:ea typeface="+mn-ea"/>
              </a:rPr>
              <a:t>所示，输入信号大部分采样值恒为</a:t>
            </a:r>
            <a:r>
              <a:rPr lang="en-US" altLang="zh-TW" sz="2400" dirty="0" smtClean="0">
                <a:latin typeface="+mn-ea"/>
                <a:ea typeface="+mn-ea"/>
              </a:rPr>
              <a:t>20</a:t>
            </a:r>
            <a:r>
              <a:rPr lang="zh-CN" altLang="en-US" sz="2400" dirty="0" smtClean="0">
                <a:latin typeface="+mn-ea"/>
                <a:ea typeface="+mn-ea"/>
              </a:rPr>
              <a:t>，但存在少量突变采样值，需要对其进行平滑处理。试分别用</a:t>
            </a:r>
            <a:r>
              <a:rPr lang="en-US" altLang="zh-TW" sz="2400" dirty="0" smtClean="0">
                <a:latin typeface="+mn-ea"/>
                <a:ea typeface="+mn-ea"/>
              </a:rPr>
              <a:t>3</a:t>
            </a:r>
            <a:r>
              <a:rPr lang="zh-CN" altLang="en-US" sz="2400" dirty="0" smtClean="0">
                <a:latin typeface="+mn-ea"/>
                <a:ea typeface="+mn-ea"/>
              </a:rPr>
              <a:t>项、</a:t>
            </a:r>
            <a:r>
              <a:rPr lang="en-US" altLang="zh-TW" sz="2400" dirty="0" smtClean="0">
                <a:latin typeface="+mn-ea"/>
                <a:ea typeface="+mn-ea"/>
              </a:rPr>
              <a:t>5</a:t>
            </a:r>
            <a:r>
              <a:rPr lang="zh-CN" altLang="en-US" sz="2400" dirty="0" smtClean="0">
                <a:latin typeface="+mn-ea"/>
                <a:ea typeface="+mn-ea"/>
              </a:rPr>
              <a:t>项和</a:t>
            </a:r>
            <a:r>
              <a:rPr lang="en-US" altLang="zh-TW" sz="2400" dirty="0" smtClean="0">
                <a:latin typeface="+mn-ea"/>
                <a:ea typeface="+mn-ea"/>
              </a:rPr>
              <a:t>9</a:t>
            </a:r>
            <a:r>
              <a:rPr lang="zh-CN" altLang="en-US" sz="2400" dirty="0" smtClean="0">
                <a:latin typeface="+mn-ea"/>
                <a:ea typeface="+mn-ea"/>
              </a:rPr>
              <a:t>项滑动平均滤波器对该信号进行平滑处理，画出各滤波器的输出信号图，并比较各滤波器的平滑效果。</a:t>
            </a:r>
            <a:endParaRPr lang="zh-CN" altLang="en-US" sz="2400" dirty="0">
              <a:latin typeface="+mn-ea"/>
              <a:ea typeface="+mn-ea"/>
            </a:endParaRP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57345" name="Object 1"/>
          <p:cNvGraphicFramePr>
            <a:graphicFrameLocks noChangeAspect="1"/>
          </p:cNvGraphicFramePr>
          <p:nvPr/>
        </p:nvGraphicFramePr>
        <p:xfrm>
          <a:off x="1500166" y="2786058"/>
          <a:ext cx="6336044" cy="3143272"/>
        </p:xfrm>
        <a:graphic>
          <a:graphicData uri="http://schemas.openxmlformats.org/presentationml/2006/ole">
            <p:oleObj spid="_x0000_s47105" r:id="rId3" imgW="10713366" imgH="8046343" progId="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zh-CN" altLang="en-US" sz="2400" dirty="0" smtClean="0"/>
              <a:t>解：</a:t>
            </a:r>
            <a:r>
              <a:rPr lang="en-US" altLang="zh-TW" sz="2400" dirty="0" smtClean="0"/>
              <a:t>3</a:t>
            </a:r>
            <a:r>
              <a:rPr lang="zh-CN" altLang="en-US" sz="2400" dirty="0" smtClean="0"/>
              <a:t>项滑动平均滤波器的差分方程为：</a:t>
            </a: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endParaRPr lang="zh-CN" altLang="en-US" sz="24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TW" sz="2400" dirty="0" smtClean="0"/>
              <a:t>       5</a:t>
            </a:r>
            <a:r>
              <a:rPr lang="zh-CN" altLang="en-US" sz="2400" dirty="0" smtClean="0"/>
              <a:t>项滑动平均滤波器的差分方程为：</a:t>
            </a: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endParaRPr lang="zh-CN" altLang="en-US" sz="2400" dirty="0" smtClean="0"/>
          </a:p>
          <a:p>
            <a:pPr>
              <a:lnSpc>
                <a:spcPct val="150000"/>
              </a:lnSpc>
              <a:buNone/>
            </a:pPr>
            <a:r>
              <a:rPr lang="zh-TW" altLang="en-US" sz="2400" dirty="0" smtClean="0"/>
              <a:t>       </a:t>
            </a:r>
            <a:r>
              <a:rPr lang="en-US" altLang="zh-TW" sz="2400" dirty="0" smtClean="0"/>
              <a:t>9</a:t>
            </a:r>
            <a:r>
              <a:rPr lang="zh-CN" altLang="en-US" sz="2400" dirty="0" smtClean="0"/>
              <a:t>项滑动平均滤波器的差分方程为：</a:t>
            </a:r>
          </a:p>
          <a:p>
            <a:pPr>
              <a:buNone/>
            </a:pPr>
            <a:endParaRPr lang="zh-CN" altLang="en-US" dirty="0"/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58369" name="Object 1"/>
          <p:cNvGraphicFramePr>
            <a:graphicFrameLocks noChangeAspect="1"/>
          </p:cNvGraphicFramePr>
          <p:nvPr/>
        </p:nvGraphicFramePr>
        <p:xfrm>
          <a:off x="2428859" y="1071546"/>
          <a:ext cx="3212779" cy="571504"/>
        </p:xfrm>
        <a:graphic>
          <a:graphicData uri="http://schemas.openxmlformats.org/presentationml/2006/ole">
            <p:oleObj spid="_x0000_s48131" name="Equation" r:id="rId3" imgW="62179200" imgH="10972800" progId="Equation.DSMT4">
              <p:embed/>
            </p:oleObj>
          </a:graphicData>
        </a:graphic>
      </p:graphicFrame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58371" name="Object 3"/>
          <p:cNvGraphicFramePr>
            <a:graphicFrameLocks noChangeAspect="1"/>
          </p:cNvGraphicFramePr>
          <p:nvPr/>
        </p:nvGraphicFramePr>
        <p:xfrm>
          <a:off x="2357422" y="2214554"/>
          <a:ext cx="5081752" cy="571504"/>
        </p:xfrm>
        <a:graphic>
          <a:graphicData uri="http://schemas.openxmlformats.org/presentationml/2006/ole">
            <p:oleObj spid="_x0000_s48130" name="Equation" r:id="rId4" imgW="97840800" imgH="10972800" progId="Equation.DSMT4">
              <p:embed/>
            </p:oleObj>
          </a:graphicData>
        </a:graphic>
      </p:graphicFrame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58373" name="Object 5"/>
          <p:cNvGraphicFramePr>
            <a:graphicFrameLocks noChangeAspect="1"/>
          </p:cNvGraphicFramePr>
          <p:nvPr/>
        </p:nvGraphicFramePr>
        <p:xfrm>
          <a:off x="2285983" y="3857628"/>
          <a:ext cx="6151391" cy="642942"/>
        </p:xfrm>
        <a:graphic>
          <a:graphicData uri="http://schemas.openxmlformats.org/presentationml/2006/ole">
            <p:oleObj spid="_x0000_s48129" name="Equation" r:id="rId5" imgW="105460800" imgH="109728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850" y="44450"/>
            <a:ext cx="8229600" cy="4525963"/>
          </a:xfrm>
        </p:spPr>
        <p:txBody>
          <a:bodyPr/>
          <a:lstStyle/>
          <a:p>
            <a:pPr marL="0" indent="0" latinLnBrk="0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400" dirty="0"/>
              <a:t>解：3个滤波器分别对输入的连续3、5、9个采样值进行平均值运算，起到了平滑信号的作用，各个滤波器的输出如图4-10所示。由图4-10可见，3项滑动平均滤波器对输入信号的平滑效果最差，9项的平滑效果最好，5项的居中。各输出信号首尾存在少量小于常数值20的采样值，即为受到边界效应影响的输出值，观察图4-10可以看出，3项滑动平均滤波器的输出受到边界影响为首尾各（3-1）=2共4个采样值；5项滑动平均滤波器的输出受到边界影响为首尾各（5-1）=4共8个采样值；9项滑动平均滤波器的输出受到边界影响为首尾各（9-1）=8共16个采样值。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50177" name="Object 1"/>
          <p:cNvGraphicFramePr>
            <a:graphicFrameLocks noChangeAspect="1"/>
          </p:cNvGraphicFramePr>
          <p:nvPr/>
        </p:nvGraphicFramePr>
        <p:xfrm>
          <a:off x="428596" y="500042"/>
          <a:ext cx="7559797" cy="4857760"/>
        </p:xfrm>
        <a:graphic>
          <a:graphicData uri="http://schemas.openxmlformats.org/presentationml/2006/ole">
            <p:oleObj spid="_x0000_s49153" r:id="rId3" imgW="10713366" imgH="8046343" progId="">
              <p:embed/>
            </p:oleObj>
          </a:graphicData>
        </a:graphic>
      </p:graphicFrame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1643042" y="5572140"/>
            <a:ext cx="4695516" cy="33855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1828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kumimoji="0" lang="zh-CN" altLang="zh-TW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a</a:t>
            </a:r>
            <a:r>
              <a:rPr kumimoji="0" lang="zh-CN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kumimoji="0" lang="zh-CN" altLang="zh-TW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kumimoji="0" lang="zh-CN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项滑动平均滤波器输出</a:t>
            </a:r>
            <a:endParaRPr kumimoji="0" lang="zh-C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59393" name="Object 1"/>
          <p:cNvGraphicFramePr>
            <a:graphicFrameLocks noChangeAspect="1"/>
          </p:cNvGraphicFramePr>
          <p:nvPr/>
        </p:nvGraphicFramePr>
        <p:xfrm>
          <a:off x="1428728" y="0"/>
          <a:ext cx="6858016" cy="5143512"/>
        </p:xfrm>
        <a:graphic>
          <a:graphicData uri="http://schemas.openxmlformats.org/presentationml/2006/ole">
            <p:oleObj spid="_x0000_s51201" r:id="rId3" imgW="10713366" imgH="8046343" progId="">
              <p:embed/>
            </p:oleObj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643042" y="5572140"/>
            <a:ext cx="4695516" cy="33855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1828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宋体" panose="02010600030101010101" pitchFamily="2" charset="-122"/>
              </a:rPr>
              <a:t>b</a:t>
            </a:r>
            <a:r>
              <a:rPr kumimoji="0" lang="zh-CN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1600" b="1" dirty="0" smtClean="0">
                <a:solidFill>
                  <a:srgbClr val="000000"/>
                </a:solidFill>
                <a:latin typeface="Calibri" panose="020F0502020204030204" pitchFamily="34" charset="0"/>
                <a:cs typeface="宋体" panose="02010600030101010101" pitchFamily="2" charset="-122"/>
              </a:rPr>
              <a:t>5</a:t>
            </a:r>
            <a:r>
              <a:rPr kumimoji="0" lang="zh-CN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项滑动平均滤波器输出</a:t>
            </a:r>
            <a:endParaRPr kumimoji="0" lang="zh-C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60417" name="Object 1"/>
          <p:cNvGraphicFramePr>
            <a:graphicFrameLocks noChangeAspect="1"/>
          </p:cNvGraphicFramePr>
          <p:nvPr/>
        </p:nvGraphicFramePr>
        <p:xfrm>
          <a:off x="1285852" y="214290"/>
          <a:ext cx="6715140" cy="4682236"/>
        </p:xfrm>
        <a:graphic>
          <a:graphicData uri="http://schemas.openxmlformats.org/presentationml/2006/ole">
            <p:oleObj spid="_x0000_s52225" r:id="rId3" imgW="10713366" imgH="8046343" progId="">
              <p:embed/>
            </p:oleObj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643042" y="5572140"/>
            <a:ext cx="4695516" cy="33855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1828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c</a:t>
            </a:r>
            <a:r>
              <a:rPr kumimoji="0" lang="zh-CN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kumimoji="0" lang="en-US" altLang="zh-CN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9</a:t>
            </a:r>
            <a:r>
              <a:rPr kumimoji="0" lang="zh-CN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项滑动平均滤波器输出</a:t>
            </a:r>
            <a:endParaRPr kumimoji="0" lang="zh-CN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t5-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895600"/>
            <a:ext cx="6781800" cy="3311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59" name="Rectangle 3"/>
          <p:cNvSpPr>
            <a:spLocks noGrp="1"/>
          </p:cNvSpPr>
          <p:nvPr>
            <p:ph idx="1"/>
          </p:nvPr>
        </p:nvSpPr>
        <p:spPr>
          <a:xfrm>
            <a:off x="250825" y="609600"/>
            <a:ext cx="8177213" cy="3352800"/>
          </a:xfrm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30000"/>
              </a:lnSpc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</a:rPr>
              <a:t>例 </a:t>
            </a:r>
            <a:r>
              <a:rPr lang="en-US" altLang="zh-CN" sz="2800" b="1" dirty="0">
                <a:solidFill>
                  <a:srgbClr val="FF0000"/>
                </a:solidFill>
              </a:rPr>
              <a:t>4</a:t>
            </a:r>
            <a:r>
              <a:rPr lang="zh-CN" altLang="en-US" sz="2800" b="1" dirty="0">
                <a:solidFill>
                  <a:srgbClr val="FF0000"/>
                </a:solidFill>
              </a:rPr>
              <a:t>.</a:t>
            </a:r>
            <a:r>
              <a:rPr lang="en-US" altLang="zh-CN" sz="2800" b="1" dirty="0">
                <a:solidFill>
                  <a:srgbClr val="FF0000"/>
                </a:solidFill>
              </a:rPr>
              <a:t>9</a:t>
            </a:r>
            <a:r>
              <a:rPr lang="zh-CN" altLang="en-US" sz="2800" b="1" dirty="0">
                <a:solidFill>
                  <a:srgbClr val="FF0000"/>
                </a:solidFill>
              </a:rPr>
              <a:t>  </a:t>
            </a:r>
            <a:r>
              <a:rPr lang="zh-CN" altLang="en-US" sz="2800" b="1" dirty="0"/>
              <a:t>滑动平均滤波器对找出快速变化数据(如股</a:t>
            </a:r>
            <a:endParaRPr lang="en-US" altLang="zh-CN" sz="2800" b="1" dirty="0"/>
          </a:p>
          <a:p>
            <a:pPr>
              <a:lnSpc>
                <a:spcPct val="130000"/>
              </a:lnSpc>
              <a:spcBef>
                <a:spcPct val="50000"/>
              </a:spcBef>
              <a:buNone/>
            </a:pPr>
            <a:r>
              <a:rPr lang="zh-CN" altLang="en-US" sz="2800" b="1" dirty="0"/>
              <a:t>市价格)的变化趋势很有用。图示为一个模拟的</a:t>
            </a:r>
            <a:endParaRPr lang="en-US" altLang="zh-CN" sz="2800" b="1" dirty="0"/>
          </a:p>
          <a:p>
            <a:pPr>
              <a:lnSpc>
                <a:spcPct val="130000"/>
              </a:lnSpc>
              <a:spcBef>
                <a:spcPct val="50000"/>
              </a:spcBef>
              <a:buNone/>
            </a:pPr>
            <a:r>
              <a:rPr lang="zh-CN" altLang="en-US" sz="2800" b="1" dirty="0"/>
              <a:t>每日股价图可见，在一年中股价有很多突变。</a:t>
            </a:r>
          </a:p>
          <a:p>
            <a:pPr>
              <a:spcBef>
                <a:spcPct val="50000"/>
              </a:spcBef>
              <a:buNone/>
            </a:pPr>
            <a:endParaRPr lang="zh-CN" altLang="en-US" sz="2800" b="1" dirty="0"/>
          </a:p>
          <a:p>
            <a:pPr>
              <a:buNone/>
            </a:pPr>
            <a:endParaRPr lang="zh-CN" altLang="en-US" sz="2800" b="1" dirty="0"/>
          </a:p>
          <a:p>
            <a:pPr>
              <a:buNone/>
            </a:pPr>
            <a:endParaRPr lang="zh-CN" altLang="en-US" sz="2800" b="1" dirty="0"/>
          </a:p>
          <a:p>
            <a:pPr>
              <a:buNone/>
            </a:pPr>
            <a:endParaRPr lang="zh-CN" altLang="en-US" sz="2800" b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t5-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971800"/>
            <a:ext cx="7239000" cy="36083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83" name="Rectangle 3"/>
          <p:cNvSpPr>
            <a:spLocks noGrp="1"/>
          </p:cNvSpPr>
          <p:nvPr>
            <p:ph idx="1"/>
          </p:nvPr>
        </p:nvSpPr>
        <p:spPr>
          <a:xfrm>
            <a:off x="-252412" y="457200"/>
            <a:ext cx="9361487" cy="5791200"/>
          </a:xfrm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30000"/>
              </a:lnSpc>
              <a:spcBef>
                <a:spcPct val="50000"/>
              </a:spcBef>
              <a:buNone/>
            </a:pPr>
            <a:r>
              <a:rPr lang="zh-CN" altLang="en-US" sz="2800" b="1" dirty="0"/>
              <a:t>            用 滑动平均滤波器对数据进行平滑处理，就会得到一个价格时间变化的较为明确的走势。每 3 天股价的平均值如图 所示。可以看到，它较前图中的平滑了一些。</a:t>
            </a:r>
          </a:p>
          <a:p>
            <a:pPr>
              <a:lnSpc>
                <a:spcPct val="130000"/>
              </a:lnSpc>
              <a:spcBef>
                <a:spcPct val="50000"/>
              </a:spcBef>
              <a:buNone/>
            </a:pPr>
            <a:endParaRPr lang="zh-CN" altLang="en-US" sz="2800" b="1" dirty="0"/>
          </a:p>
          <a:p>
            <a:pPr>
              <a:buNone/>
            </a:pPr>
            <a:endParaRPr lang="zh-CN" altLang="en-US" sz="2800" b="1" dirty="0"/>
          </a:p>
          <a:p>
            <a:pPr>
              <a:buNone/>
            </a:pPr>
            <a:endParaRPr lang="zh-CN" altLang="en-US" sz="2800" b="1" dirty="0"/>
          </a:p>
          <a:p>
            <a:pPr>
              <a:buNone/>
            </a:pPr>
            <a:endParaRPr lang="zh-CN" altLang="en-US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549275"/>
            <a:ext cx="7772400" cy="381000"/>
          </a:xfrm>
        </p:spPr>
        <p:txBody>
          <a:bodyPr vert="horz" wrap="square" lIns="91440" tIns="45720" rIns="91440" bIns="45720" numCol="1" rtlCol="0" anchor="ctr" anchorCtr="0" compatLnSpc="1">
            <a:normAutofit fontScale="90000"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  <a:t>4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  <a:t>.1 数字卷积基础知识</a:t>
            </a:r>
          </a:p>
        </p:txBody>
      </p:sp>
      <p:sp>
        <p:nvSpPr>
          <p:cNvPr id="20483" name="Rectangle 3"/>
          <p:cNvSpPr>
            <a:spLocks noGrp="1"/>
          </p:cNvSpPr>
          <p:nvPr>
            <p:ph idx="1"/>
          </p:nvPr>
        </p:nvSpPr>
        <p:spPr>
          <a:xfrm>
            <a:off x="395288" y="1295400"/>
            <a:ext cx="8550275" cy="4800600"/>
          </a:xfrm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dirty="0"/>
              <a:t>卷积是滤波器另一种实现方法。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dirty="0"/>
              <a:t>信号可以表示为一系列脉冲函数之和。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/>
              <a:t> </a:t>
            </a:r>
            <a:endParaRPr lang="en-US" altLang="zh-CN" sz="2400" b="1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endParaRPr lang="en-US" altLang="zh-CN" sz="2400" b="1" dirty="0">
              <a:latin typeface="Tahom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dirty="0">
                <a:latin typeface="Tahoma" panose="020B0604030504040204" pitchFamily="34" charset="0"/>
              </a:rPr>
              <a:t>对于每个 </a:t>
            </a:r>
            <a:r>
              <a:rPr lang="en-US" altLang="zh-CN" sz="2400" dirty="0">
                <a:latin typeface="Tahoma" panose="020B0604030504040204" pitchFamily="34" charset="0"/>
              </a:rPr>
              <a:t>n </a:t>
            </a:r>
            <a:r>
              <a:rPr lang="zh-CN" altLang="en-US" sz="2400" dirty="0">
                <a:latin typeface="Tahoma" panose="020B0604030504040204" pitchFamily="34" charset="0"/>
              </a:rPr>
              <a:t>值，此无穷级数只有一项非 0 ，即 </a:t>
            </a:r>
            <a:r>
              <a:rPr lang="en-US" altLang="zh-CN" sz="2400" dirty="0">
                <a:latin typeface="Tahoma" panose="020B0604030504040204" pitchFamily="34" charset="0"/>
              </a:rPr>
              <a:t>k=n </a:t>
            </a:r>
            <a:r>
              <a:rPr lang="zh-CN" altLang="en-US" sz="2400" dirty="0">
                <a:latin typeface="Tahoma" panose="020B0604030504040204" pitchFamily="34" charset="0"/>
              </a:rPr>
              <a:t>时， </a:t>
            </a:r>
            <a:endParaRPr lang="en-US" altLang="zh-CN" sz="2400" dirty="0">
              <a:latin typeface="Tahom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en-US" altLang="zh-CN" sz="2400" dirty="0">
                <a:latin typeface="Tahoma" panose="020B0604030504040204" pitchFamily="34" charset="0"/>
              </a:rPr>
              <a:t>x[n] </a:t>
            </a:r>
            <a:r>
              <a:rPr lang="zh-CN" altLang="en-US" sz="2400" dirty="0">
                <a:latin typeface="Tahoma" panose="020B0604030504040204" pitchFamily="34" charset="0"/>
              </a:rPr>
              <a:t>等于这点采样值 </a:t>
            </a:r>
            <a:r>
              <a:rPr lang="en-US" altLang="zh-CN" sz="2400" dirty="0">
                <a:latin typeface="Tahoma" panose="020B0604030504040204" pitchFamily="34" charset="0"/>
              </a:rPr>
              <a:t>x[k]。</a:t>
            </a:r>
          </a:p>
        </p:txBody>
      </p:sp>
      <p:graphicFrame>
        <p:nvGraphicFramePr>
          <p:cNvPr id="9217" name="Object 59"/>
          <p:cNvGraphicFramePr>
            <a:graphicFrameLocks noChangeAspect="1"/>
          </p:cNvGraphicFramePr>
          <p:nvPr/>
        </p:nvGraphicFramePr>
        <p:xfrm>
          <a:off x="2643189" y="2928938"/>
          <a:ext cx="4214828" cy="857252"/>
        </p:xfrm>
        <a:graphic>
          <a:graphicData uri="http://schemas.openxmlformats.org/presentationml/2006/ole">
            <p:oleObj spid="_x0000_s1025" name="Equation" r:id="rId3" imgW="30480000" imgH="8839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idx="1"/>
          </p:nvPr>
        </p:nvSpPr>
        <p:spPr>
          <a:xfrm>
            <a:off x="179388" y="714375"/>
            <a:ext cx="8713787" cy="5867400"/>
          </a:xfrm>
        </p:spPr>
        <p:txBody>
          <a:bodyPr vert="horz" wrap="square" lIns="91440" tIns="45720" rIns="91440" bIns="45720" anchor="t" anchorCtr="0"/>
          <a:lstStyle/>
          <a:p>
            <a:pPr>
              <a:lnSpc>
                <a:spcPct val="90000"/>
              </a:lnSpc>
              <a:spcBef>
                <a:spcPct val="50000"/>
              </a:spcBef>
              <a:buNone/>
            </a:pPr>
            <a:r>
              <a:rPr lang="zh-CN" altLang="en-US" sz="2800" b="1" dirty="0"/>
              <a:t>     每 9 天股价平均值如图 所示，得到了更平滑</a:t>
            </a:r>
            <a:endParaRPr lang="en-US" altLang="zh-CN" sz="2800" b="1" dirty="0"/>
          </a:p>
          <a:p>
            <a:pPr>
              <a:lnSpc>
                <a:spcPct val="90000"/>
              </a:lnSpc>
              <a:spcBef>
                <a:spcPct val="50000"/>
              </a:spcBef>
              <a:buNone/>
            </a:pPr>
            <a:r>
              <a:rPr lang="zh-CN" altLang="en-US" sz="2800" b="1" dirty="0"/>
              <a:t>的曲线，可以较好地估计一年中股价的走势。</a:t>
            </a:r>
          </a:p>
          <a:p>
            <a:pPr>
              <a:lnSpc>
                <a:spcPct val="90000"/>
              </a:lnSpc>
              <a:spcBef>
                <a:spcPct val="50000"/>
              </a:spcBef>
              <a:buNone/>
            </a:pPr>
            <a:endParaRPr lang="zh-CN" altLang="en-US" sz="2800" b="1" dirty="0"/>
          </a:p>
          <a:p>
            <a:pPr>
              <a:lnSpc>
                <a:spcPct val="90000"/>
              </a:lnSpc>
              <a:buNone/>
            </a:pPr>
            <a:endParaRPr lang="zh-CN" altLang="en-US" sz="2800" b="1" dirty="0"/>
          </a:p>
          <a:p>
            <a:pPr>
              <a:lnSpc>
                <a:spcPct val="90000"/>
              </a:lnSpc>
              <a:buNone/>
            </a:pPr>
            <a:endParaRPr lang="zh-CN" altLang="en-US" sz="2800" b="1" dirty="0"/>
          </a:p>
          <a:p>
            <a:pPr>
              <a:lnSpc>
                <a:spcPct val="90000"/>
              </a:lnSpc>
              <a:buNone/>
            </a:pPr>
            <a:endParaRPr lang="zh-CN" altLang="en-US" sz="2800" b="1" dirty="0"/>
          </a:p>
          <a:p>
            <a:pPr>
              <a:lnSpc>
                <a:spcPct val="90000"/>
              </a:lnSpc>
              <a:buNone/>
            </a:pPr>
            <a:endParaRPr lang="zh-CN" altLang="en-US" sz="2800" b="1" dirty="0"/>
          </a:p>
          <a:p>
            <a:pPr>
              <a:lnSpc>
                <a:spcPct val="90000"/>
              </a:lnSpc>
              <a:buNone/>
            </a:pPr>
            <a:endParaRPr lang="zh-CN" altLang="en-US" sz="2800" b="1" dirty="0"/>
          </a:p>
          <a:p>
            <a:pPr>
              <a:lnSpc>
                <a:spcPct val="90000"/>
              </a:lnSpc>
              <a:buNone/>
            </a:pPr>
            <a:endParaRPr lang="zh-CN" altLang="en-US" sz="2800" b="1" dirty="0"/>
          </a:p>
          <a:p>
            <a:pPr>
              <a:lnSpc>
                <a:spcPct val="90000"/>
              </a:lnSpc>
              <a:buNone/>
            </a:pPr>
            <a:endParaRPr lang="zh-CN" altLang="en-US" sz="2800" b="1" dirty="0"/>
          </a:p>
          <a:p>
            <a:pPr>
              <a:lnSpc>
                <a:spcPct val="90000"/>
              </a:lnSpc>
              <a:buNone/>
            </a:pPr>
            <a:endParaRPr lang="zh-CN" altLang="en-US" sz="2800" b="1" dirty="0"/>
          </a:p>
          <a:p>
            <a:pPr>
              <a:lnSpc>
                <a:spcPct val="90000"/>
              </a:lnSpc>
              <a:buNone/>
            </a:pPr>
            <a:endParaRPr lang="zh-CN" altLang="en-US" sz="2800" dirty="0"/>
          </a:p>
          <a:p>
            <a:pPr>
              <a:lnSpc>
                <a:spcPct val="90000"/>
              </a:lnSpc>
              <a:buNone/>
            </a:pPr>
            <a:endParaRPr lang="zh-CN" altLang="en-US" sz="2800" dirty="0"/>
          </a:p>
        </p:txBody>
      </p:sp>
      <p:pic>
        <p:nvPicPr>
          <p:cNvPr id="47107" name="Picture 5" descr="t5-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30400"/>
            <a:ext cx="7620000" cy="3708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idx="1"/>
          </p:nvPr>
        </p:nvSpPr>
        <p:spPr>
          <a:xfrm>
            <a:off x="107950" y="188913"/>
            <a:ext cx="8472488" cy="360045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sz="2400" dirty="0">
                <a:solidFill>
                  <a:srgbClr val="FF0000"/>
                </a:solidFill>
              </a:rPr>
              <a:t>例 </a:t>
            </a:r>
            <a:r>
              <a:rPr lang="en-US" altLang="zh-CN" sz="2400" dirty="0">
                <a:solidFill>
                  <a:srgbClr val="FF0000"/>
                </a:solidFill>
              </a:rPr>
              <a:t>4</a:t>
            </a:r>
            <a:r>
              <a:rPr lang="zh-CN" altLang="en-US" sz="2400" dirty="0">
                <a:solidFill>
                  <a:srgbClr val="FF0000"/>
                </a:solidFill>
              </a:rPr>
              <a:t>.1  </a:t>
            </a:r>
            <a:r>
              <a:rPr lang="zh-CN" altLang="en-US" sz="2400" dirty="0"/>
              <a:t>信号 </a:t>
            </a:r>
            <a:r>
              <a:rPr lang="en-US" altLang="zh-CN" sz="2400" dirty="0">
                <a:latin typeface="Tahoma" panose="020B0604030504040204" pitchFamily="34" charset="0"/>
              </a:rPr>
              <a:t>x[n] </a:t>
            </a:r>
            <a:r>
              <a:rPr lang="zh-CN" altLang="en-US" sz="2400" dirty="0">
                <a:latin typeface="Tahoma" panose="020B0604030504040204" pitchFamily="34" charset="0"/>
              </a:rPr>
              <a:t>如图 所示，求 </a:t>
            </a:r>
            <a:r>
              <a:rPr lang="en-US" altLang="zh-CN" sz="2400" dirty="0">
                <a:latin typeface="Tahoma" panose="020B0604030504040204" pitchFamily="34" charset="0"/>
              </a:rPr>
              <a:t>x[n] </a:t>
            </a:r>
            <a:r>
              <a:rPr lang="zh-CN" altLang="en-US" sz="2400" dirty="0">
                <a:latin typeface="Tahoma" panose="020B0604030504040204" pitchFamily="34" charset="0"/>
              </a:rPr>
              <a:t>的表达式。</a:t>
            </a:r>
          </a:p>
          <a:p>
            <a:pPr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  <a:p>
            <a:pPr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  <a:p>
            <a:pPr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  <a:p>
            <a:pPr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  <a:p>
            <a:pPr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  <a:p>
            <a:pPr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  <a:p>
            <a:pPr algn="ctr"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  <a:p>
            <a:pPr>
              <a:buNone/>
            </a:pPr>
            <a:endParaRPr lang="en-US" altLang="zh-CN" sz="2400" b="1" dirty="0">
              <a:latin typeface="Tahoma" panose="020B0604030504040204" pitchFamily="34" charset="0"/>
            </a:endParaRPr>
          </a:p>
          <a:p>
            <a:pPr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</p:txBody>
      </p:sp>
      <p:sp>
        <p:nvSpPr>
          <p:cNvPr id="172035" name="Text Box 3"/>
          <p:cNvSpPr txBox="1">
            <a:spLocks noChangeArrowheads="1"/>
          </p:cNvSpPr>
          <p:nvPr/>
        </p:nvSpPr>
        <p:spPr bwMode="auto">
          <a:xfrm>
            <a:off x="107950" y="3573463"/>
            <a:ext cx="9036050" cy="2862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0" hangingPunct="0">
              <a:lnSpc>
                <a:spcPct val="15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2400" kern="1200" cap="none" spc="0" normalizeH="0" baseline="0" noProof="0" dirty="0">
                <a:latin typeface="+mn-ea"/>
                <a:ea typeface="+mn-ea"/>
                <a:cs typeface="+mn-cs"/>
              </a:rPr>
              <a:t>解</a:t>
            </a:r>
            <a:r>
              <a:rPr kumimoji="0" lang="zh-CN" altLang="en-US" sz="2400" kern="1200" cap="none" spc="0" normalizeH="0" baseline="0" noProof="0" dirty="0" smtClean="0">
                <a:latin typeface="+mn-ea"/>
                <a:ea typeface="+mn-ea"/>
                <a:cs typeface="+mn-cs"/>
              </a:rPr>
              <a:t>：函数 </a:t>
            </a:r>
            <a:r>
              <a:rPr kumimoji="0" lang="en-US" altLang="zh-CN" sz="2400" kern="1200" cap="none" spc="0" normalizeH="0" baseline="0" noProof="0" dirty="0">
                <a:latin typeface="+mn-ea"/>
                <a:ea typeface="+mn-ea"/>
                <a:cs typeface="+mn-cs"/>
              </a:rPr>
              <a:t>x[n] </a:t>
            </a:r>
            <a:r>
              <a:rPr kumimoji="0" lang="zh-CN" altLang="en-US" sz="2400" kern="1200" cap="none" spc="0" normalizeH="0" baseline="0" noProof="0" dirty="0">
                <a:latin typeface="+mn-ea"/>
                <a:ea typeface="+mn-ea"/>
                <a:cs typeface="+mn-cs"/>
              </a:rPr>
              <a:t>可以用脉冲函数写成</a:t>
            </a:r>
            <a:r>
              <a:rPr kumimoji="0" lang="zh-CN" altLang="en-US" sz="2400" kern="1200" cap="none" spc="0" normalizeH="0" baseline="0" noProof="0" dirty="0" smtClean="0">
                <a:latin typeface="+mn-ea"/>
                <a:ea typeface="+mn-ea"/>
                <a:cs typeface="+mn-cs"/>
              </a:rPr>
              <a:t>：</a:t>
            </a:r>
            <a:endParaRPr kumimoji="0" lang="en-US" altLang="zh-CN" sz="2400" kern="1200" cap="none" spc="0" normalizeH="0" baseline="0" noProof="0" dirty="0" smtClean="0">
              <a:latin typeface="+mn-ea"/>
              <a:ea typeface="+mn-ea"/>
              <a:cs typeface="+mn-cs"/>
            </a:endParaRPr>
          </a:p>
          <a:p>
            <a:pPr marR="0" defTabSz="914400" eaLnBrk="0" hangingPunct="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 dirty="0" smtClean="0">
                <a:latin typeface="+mn-ea"/>
                <a:ea typeface="+mn-ea"/>
                <a:cs typeface="+mn-cs"/>
              </a:rPr>
              <a:t>x[n</a:t>
            </a:r>
            <a:r>
              <a:rPr kumimoji="0" lang="en-US" altLang="zh-CN" sz="2400" kern="1200" cap="none" spc="0" normalizeH="0" baseline="0" noProof="0" dirty="0">
                <a:latin typeface="+mn-ea"/>
                <a:ea typeface="+mn-ea"/>
                <a:cs typeface="+mn-cs"/>
              </a:rPr>
              <a:t>]= x[0]δ</a:t>
            </a:r>
            <a:r>
              <a:rPr kumimoji="0" lang="en-US" altLang="zh-CN" sz="2400" kern="1200" cap="none" spc="0" normalizeH="0" baseline="0" noProof="0" dirty="0">
                <a:latin typeface="+mn-ea"/>
                <a:ea typeface="+mn-ea"/>
                <a:cs typeface="Tahoma" panose="020B0604030504040204" pitchFamily="34" charset="0"/>
              </a:rPr>
              <a:t>[n]+x[1]δ[n-1]+x[2]</a:t>
            </a:r>
            <a:r>
              <a:rPr kumimoji="0" lang="en-US" altLang="zh-CN" sz="2400" kern="1200" cap="none" spc="0" normalizeH="0" baseline="0" noProof="0" dirty="0">
                <a:latin typeface="+mn-ea"/>
                <a:ea typeface="+mn-ea"/>
                <a:cs typeface="+mn-cs"/>
              </a:rPr>
              <a:t>δ[n-2]+x[3]δ[n-3]</a:t>
            </a:r>
          </a:p>
          <a:p>
            <a:pPr marR="0" defTabSz="914400" eaLnBrk="0" hangingPunct="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 dirty="0">
                <a:latin typeface="+mn-ea"/>
                <a:ea typeface="+mn-ea"/>
                <a:cs typeface="+mn-cs"/>
              </a:rPr>
              <a:t>         +x[4]δ[n-4]+</a:t>
            </a:r>
            <a:r>
              <a:rPr kumimoji="0" lang="en-US" altLang="zh-CN" sz="2400" kern="1200" cap="none" spc="0" normalizeH="0" baseline="0" noProof="0" dirty="0" smtClean="0">
                <a:latin typeface="+mn-ea"/>
                <a:ea typeface="+mn-ea"/>
                <a:cs typeface="+mn-cs"/>
              </a:rPr>
              <a:t>x[5]δ[n-5]</a:t>
            </a:r>
            <a:r>
              <a:rPr kumimoji="0" lang="en-US" altLang="zh-CN" sz="2400" kern="1200" cap="none" spc="0" normalizeH="0" baseline="0" noProof="0" dirty="0" smtClean="0">
                <a:latin typeface="+mn-ea"/>
                <a:ea typeface="宋体" panose="02010600030101010101" pitchFamily="2" charset="-122"/>
                <a:cs typeface="+mn-cs"/>
              </a:rPr>
              <a:t>+x[6]δ[n-6]</a:t>
            </a:r>
            <a:endParaRPr kumimoji="0" lang="en-US" altLang="zh-CN" sz="2400" kern="1200" cap="none" spc="0" normalizeH="0" baseline="0" noProof="0" dirty="0">
              <a:latin typeface="+mn-ea"/>
              <a:ea typeface="+mn-ea"/>
              <a:cs typeface="+mn-cs"/>
            </a:endParaRPr>
          </a:p>
          <a:p>
            <a:pPr marR="0" defTabSz="914400" eaLnBrk="0" hangingPunct="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 dirty="0">
                <a:latin typeface="+mn-ea"/>
                <a:ea typeface="+mn-ea"/>
                <a:cs typeface="+mn-cs"/>
              </a:rPr>
              <a:t>       = </a:t>
            </a:r>
            <a:r>
              <a:rPr kumimoji="0" lang="en-US" altLang="zh-CN" sz="2400" kern="1200" cap="none" spc="0" normalizeH="0" baseline="0" noProof="0" dirty="0" smtClean="0">
                <a:latin typeface="+mn-ea"/>
                <a:ea typeface="+mn-ea"/>
                <a:cs typeface="+mn-cs"/>
              </a:rPr>
              <a:t>3δ[n</a:t>
            </a:r>
            <a:r>
              <a:rPr kumimoji="0" lang="en-US" altLang="zh-CN" sz="2400" kern="1200" cap="none" spc="0" normalizeH="0" baseline="0" noProof="0" dirty="0">
                <a:latin typeface="+mn-ea"/>
                <a:ea typeface="+mn-ea"/>
                <a:cs typeface="+mn-cs"/>
              </a:rPr>
              <a:t>]+</a:t>
            </a:r>
            <a:r>
              <a:rPr kumimoji="0" lang="en-US" altLang="zh-CN" sz="2400" kern="1200" cap="none" spc="0" normalizeH="0" baseline="0" noProof="0" dirty="0" smtClean="0">
                <a:latin typeface="+mn-ea"/>
                <a:ea typeface="+mn-ea"/>
                <a:cs typeface="+mn-cs"/>
              </a:rPr>
              <a:t>2δ[n-1]+δ[n-2]-δ[n-3]+</a:t>
            </a:r>
            <a:r>
              <a:rPr kumimoji="0" lang="en-US" altLang="zh-CN" sz="2400" kern="1200" cap="none" spc="0" normalizeH="0" baseline="0" noProof="0" dirty="0">
                <a:latin typeface="+mn-ea"/>
                <a:ea typeface="+mn-ea"/>
                <a:cs typeface="+mn-cs"/>
              </a:rPr>
              <a:t>4δ[n-5</a:t>
            </a:r>
            <a:r>
              <a:rPr kumimoji="0" lang="en-US" altLang="zh-CN" sz="2400" kern="1200" cap="none" spc="0" normalizeH="0" baseline="0" noProof="0" dirty="0" smtClean="0">
                <a:latin typeface="+mn-ea"/>
                <a:ea typeface="+mn-ea"/>
                <a:cs typeface="+mn-cs"/>
              </a:rPr>
              <a:t>]-</a:t>
            </a:r>
            <a:r>
              <a:rPr kumimoji="0" lang="en-US" altLang="zh-CN" sz="2400" kern="1200" cap="none" spc="0" normalizeH="0" baseline="0" noProof="0" dirty="0">
                <a:latin typeface="+mn-ea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400" kern="1200" cap="none" spc="0" normalizeH="0" baseline="0" noProof="0" dirty="0" smtClean="0">
                <a:latin typeface="+mn-ea"/>
                <a:ea typeface="宋体" panose="02010600030101010101" pitchFamily="2" charset="-122"/>
                <a:cs typeface="+mn-cs"/>
              </a:rPr>
              <a:t>  </a:t>
            </a:r>
          </a:p>
          <a:p>
            <a:pPr marR="0" defTabSz="914400" eaLnBrk="0" hangingPunct="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 dirty="0">
                <a:latin typeface="+mn-ea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400" kern="1200" cap="none" spc="0" normalizeH="0" baseline="0" noProof="0" dirty="0" smtClean="0">
                <a:latin typeface="+mn-ea"/>
                <a:ea typeface="宋体" panose="02010600030101010101" pitchFamily="2" charset="-122"/>
                <a:cs typeface="+mn-cs"/>
              </a:rPr>
              <a:t>         2δ[n6</a:t>
            </a:r>
            <a:r>
              <a:rPr kumimoji="0" lang="en-US" altLang="zh-CN" sz="2400" kern="1200" cap="none" spc="0" normalizeH="0" baseline="0" noProof="0" dirty="0">
                <a:latin typeface="+mn-ea"/>
                <a:ea typeface="宋体" panose="02010600030101010101" pitchFamily="2" charset="-122"/>
                <a:cs typeface="+mn-cs"/>
              </a:rPr>
              <a:t>]</a:t>
            </a:r>
            <a:endParaRPr kumimoji="0" lang="en-US" altLang="zh-CN" sz="2400" kern="1200" cap="none" spc="0" normalizeH="0" baseline="0" noProof="0" dirty="0">
              <a:latin typeface="+mn-ea"/>
              <a:ea typeface="+mn-ea"/>
              <a:cs typeface="+mn-cs"/>
            </a:endParaRPr>
          </a:p>
        </p:txBody>
      </p:sp>
      <p:pic>
        <p:nvPicPr>
          <p:cNvPr id="21508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8175" y="404813"/>
            <a:ext cx="4878388" cy="3311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2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333375"/>
            <a:ext cx="7970838" cy="66294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用无穷和也可以写出此式：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        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Tahoma" panose="020B060403050404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其中 </a:t>
            </a:r>
            <a:r>
              <a:rPr kumimoji="0" lang="en-US" altLang="zh-CN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x[k] 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的定义如下表：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黑体" panose="02010609060101010101" pitchFamily="49" charset="-122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黑体" panose="02010609060101010101" pitchFamily="49" charset="-122"/>
              <a:cs typeface="Tahoma" panose="020B0604030504040204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73060" name="Text Box 4"/>
          <p:cNvSpPr txBox="1"/>
          <p:nvPr/>
        </p:nvSpPr>
        <p:spPr>
          <a:xfrm>
            <a:off x="827088" y="2781300"/>
            <a:ext cx="8001000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k        -2        -1       0       1       2        3        4        5        6        7</a:t>
            </a:r>
          </a:p>
          <a:p>
            <a:pPr eaLnBrk="0" hangingPunct="0"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x[k]     0        0        3       2       1        -1       0       4        -2        0</a:t>
            </a:r>
          </a:p>
        </p:txBody>
      </p:sp>
      <p:sp>
        <p:nvSpPr>
          <p:cNvPr id="173061" name="Line 5"/>
          <p:cNvSpPr/>
          <p:nvPr/>
        </p:nvSpPr>
        <p:spPr>
          <a:xfrm flipV="1">
            <a:off x="684213" y="2781300"/>
            <a:ext cx="83058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3062" name="Line 6"/>
          <p:cNvSpPr/>
          <p:nvPr/>
        </p:nvSpPr>
        <p:spPr>
          <a:xfrm flipV="1">
            <a:off x="522288" y="3695700"/>
            <a:ext cx="83058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611188" y="4292600"/>
            <a:ext cx="8153400" cy="157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 eaLnBrk="0" hangingPunct="0">
              <a:spcBef>
                <a:spcPct val="50000"/>
              </a:spcBef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kern="1200" cap="none" spc="0" normalizeH="0" baseline="0" noProof="0" dirty="0">
                <a:latin typeface="+mn-ea"/>
                <a:ea typeface="+mn-ea"/>
                <a:cs typeface="+mn-cs"/>
              </a:rPr>
              <a:t>例如，当 </a:t>
            </a:r>
            <a:r>
              <a:rPr kumimoji="0" lang="en-US" altLang="zh-CN" sz="2400" kern="1200" cap="none" spc="0" normalizeH="0" baseline="0" noProof="0" dirty="0">
                <a:latin typeface="+mn-ea"/>
                <a:ea typeface="+mn-ea"/>
                <a:cs typeface="+mn-cs"/>
              </a:rPr>
              <a:t>n=2 </a:t>
            </a:r>
            <a:r>
              <a:rPr kumimoji="0" lang="zh-CN" altLang="en-US" sz="2400" kern="1200" cap="none" spc="0" normalizeH="0" baseline="0" noProof="0" dirty="0">
                <a:latin typeface="+mn-ea"/>
                <a:ea typeface="+mn-ea"/>
                <a:cs typeface="+mn-cs"/>
              </a:rPr>
              <a:t>时，级数中只有 </a:t>
            </a:r>
            <a:r>
              <a:rPr kumimoji="0" lang="en-US" altLang="zh-CN" sz="2400" kern="1200" cap="none" spc="0" normalizeH="0" baseline="0" noProof="0" dirty="0">
                <a:latin typeface="+mn-ea"/>
                <a:ea typeface="+mn-ea"/>
                <a:cs typeface="+mn-cs"/>
              </a:rPr>
              <a:t>k=2 </a:t>
            </a:r>
            <a:r>
              <a:rPr kumimoji="0" lang="zh-CN" altLang="en-US" sz="2400" kern="1200" cap="none" spc="0" normalizeH="0" baseline="0" noProof="0" dirty="0">
                <a:latin typeface="+mn-ea"/>
                <a:ea typeface="+mn-ea"/>
                <a:cs typeface="+mn-cs"/>
              </a:rPr>
              <a:t>的项非零，</a:t>
            </a:r>
            <a:r>
              <a:rPr kumimoji="0" lang="en-US" altLang="zh-CN" sz="2400" kern="1200" cap="none" spc="0" normalizeH="0" baseline="0" noProof="0" dirty="0">
                <a:latin typeface="+mn-ea"/>
                <a:ea typeface="+mn-ea"/>
                <a:cs typeface="+mn-cs"/>
              </a:rPr>
              <a:t>x[n] </a:t>
            </a:r>
            <a:r>
              <a:rPr kumimoji="0" lang="zh-CN" altLang="en-US" sz="2400" kern="1200" cap="none" spc="0" normalizeH="0" baseline="0" noProof="0" dirty="0">
                <a:latin typeface="+mn-ea"/>
                <a:ea typeface="+mn-ea"/>
                <a:cs typeface="+mn-cs"/>
              </a:rPr>
              <a:t>等</a:t>
            </a:r>
          </a:p>
          <a:p>
            <a:pPr marR="0" defTabSz="914400" eaLnBrk="0" hangingPunct="0">
              <a:spcBef>
                <a:spcPct val="50000"/>
              </a:spcBef>
              <a:buClr>
                <a:schemeClr val="accent1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kern="1200" cap="none" spc="0" normalizeH="0" baseline="0" noProof="0" dirty="0">
                <a:latin typeface="+mn-ea"/>
                <a:ea typeface="+mn-ea"/>
                <a:cs typeface="+mn-cs"/>
              </a:rPr>
              <a:t>于对应 于</a:t>
            </a:r>
            <a:r>
              <a:rPr kumimoji="0" lang="en-US" altLang="zh-CN" sz="2400" kern="1200" cap="none" spc="0" normalizeH="0" baseline="0" noProof="0" dirty="0">
                <a:latin typeface="+mn-ea"/>
                <a:ea typeface="+mn-ea"/>
                <a:cs typeface="+mn-cs"/>
              </a:rPr>
              <a:t> x[k] </a:t>
            </a:r>
            <a:r>
              <a:rPr kumimoji="0" lang="zh-CN" altLang="en-US" sz="2400" kern="1200" cap="none" spc="0" normalizeH="0" baseline="0" noProof="0" dirty="0">
                <a:latin typeface="+mn-ea"/>
                <a:ea typeface="+mn-ea"/>
                <a:cs typeface="+mn-cs"/>
              </a:rPr>
              <a:t>项的值，即 </a:t>
            </a:r>
            <a:r>
              <a:rPr kumimoji="0" lang="en-US" altLang="zh-CN" sz="2400" kern="1200" cap="none" spc="0" normalizeH="0" baseline="0" noProof="0" dirty="0">
                <a:latin typeface="+mn-ea"/>
                <a:ea typeface="+mn-ea"/>
                <a:cs typeface="+mn-cs"/>
              </a:rPr>
              <a:t>x[2]。 </a:t>
            </a:r>
          </a:p>
          <a:p>
            <a:pPr marR="0" defTabSz="914400" eaLnBrk="0" hangingPunct="0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0" lang="zh-CN" altLang="en-US" sz="2400" kern="1200" cap="none" spc="0" normalizeH="0" baseline="0" noProof="0" dirty="0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graphicFrame>
        <p:nvGraphicFramePr>
          <p:cNvPr id="7169" name="Object 59"/>
          <p:cNvGraphicFramePr>
            <a:graphicFrameLocks noChangeAspect="1"/>
          </p:cNvGraphicFramePr>
          <p:nvPr/>
        </p:nvGraphicFramePr>
        <p:xfrm>
          <a:off x="2500298" y="1000108"/>
          <a:ext cx="4214812" cy="857250"/>
        </p:xfrm>
        <a:graphic>
          <a:graphicData uri="http://schemas.openxmlformats.org/presentationml/2006/ole">
            <p:oleObj spid="_x0000_s19457" name="Equation" r:id="rId3" imgW="30480000" imgH="8839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3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3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3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3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060" grpId="0"/>
      <p:bldP spid="1730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idx="1"/>
          </p:nvPr>
        </p:nvSpPr>
        <p:spPr>
          <a:xfrm>
            <a:off x="395288" y="0"/>
            <a:ext cx="8277225" cy="6629400"/>
          </a:xfrm>
        </p:spPr>
        <p:txBody>
          <a:bodyPr vert="horz"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zh-CN" altLang="en-US" sz="2400" dirty="0"/>
              <a:t>线性时不变系统的脉冲响应 </a:t>
            </a:r>
            <a:endParaRPr lang="en-US" altLang="zh-CN" sz="2400" dirty="0"/>
          </a:p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ahoma" panose="020B0604030504040204" pitchFamily="34" charset="0"/>
                <a:ea typeface="Batang" panose="02030600000101010101" pitchFamily="18" charset="-127"/>
              </a:rPr>
              <a:t>δ</a:t>
            </a:r>
            <a:r>
              <a:rPr lang="en-US" altLang="zh-CN" sz="2400" dirty="0">
                <a:latin typeface="Tahoma" panose="020B0604030504040204" pitchFamily="34" charset="0"/>
                <a:cs typeface="Tahoma" panose="020B0604030504040204" pitchFamily="34" charset="0"/>
              </a:rPr>
              <a:t>[n]              h[n]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ahoma" panose="020B0604030504040204" pitchFamily="34" charset="0"/>
                <a:cs typeface="Tahoma" panose="020B0604030504040204" pitchFamily="34" charset="0"/>
              </a:rPr>
              <a:t>                   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ahoma" panose="020B0604030504040204" pitchFamily="34" charset="0"/>
                <a:ea typeface="Batang" panose="02030600000101010101" pitchFamily="18" charset="-127"/>
              </a:rPr>
              <a:t>δ</a:t>
            </a:r>
            <a:r>
              <a:rPr lang="en-US" altLang="zh-CN" sz="2400" dirty="0">
                <a:latin typeface="Tahoma" panose="020B0604030504040204" pitchFamily="34" charset="0"/>
                <a:cs typeface="Tahoma" panose="020B0604030504040204" pitchFamily="34" charset="0"/>
              </a:rPr>
              <a:t>[n-1]       </a:t>
            </a:r>
            <a:r>
              <a:rPr lang="en-US" altLang="zh-CN" sz="2400" baseline="30000" dirty="0">
                <a:latin typeface="Tahoma" panose="020B0604030504040204" pitchFamily="34" charset="0"/>
              </a:rPr>
              <a:t> </a:t>
            </a:r>
            <a:r>
              <a:rPr lang="en-US" altLang="zh-CN" sz="2400" dirty="0">
                <a:latin typeface="Tahoma" panose="020B0604030504040204" pitchFamily="34" charset="0"/>
              </a:rPr>
              <a:t>  </a:t>
            </a:r>
            <a:r>
              <a:rPr lang="en-US" altLang="zh-CN" sz="2400" dirty="0">
                <a:latin typeface="Tahoma" panose="020B0604030504040204" pitchFamily="34" charset="0"/>
                <a:cs typeface="Tahoma" panose="020B0604030504040204" pitchFamily="34" charset="0"/>
              </a:rPr>
              <a:t>h[n-1]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ahoma" panose="020B0604030504040204" pitchFamily="34" charset="0"/>
                <a:cs typeface="Tahoma" panose="020B0604030504040204" pitchFamily="34" charset="0"/>
              </a:rPr>
              <a:t>                                        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dirty="0">
                <a:latin typeface="Tahoma" panose="020B0604030504040204" pitchFamily="34" charset="0"/>
                <a:ea typeface="Batang" panose="02030600000101010101" pitchFamily="18" charset="-127"/>
              </a:rPr>
              <a:t>δ</a:t>
            </a:r>
            <a:r>
              <a:rPr lang="en-US" altLang="zh-CN" sz="2400" dirty="0">
                <a:latin typeface="Tahoma" panose="020B0604030504040204" pitchFamily="34" charset="0"/>
                <a:cs typeface="Tahoma" panose="020B0604030504040204" pitchFamily="34" charset="0"/>
              </a:rPr>
              <a:t>[n-k]       </a:t>
            </a:r>
            <a:r>
              <a:rPr lang="en-US" altLang="zh-CN" sz="2400" baseline="30000" dirty="0">
                <a:latin typeface="Tahoma" panose="020B0604030504040204" pitchFamily="34" charset="0"/>
              </a:rPr>
              <a:t> </a:t>
            </a:r>
            <a:r>
              <a:rPr lang="en-US" altLang="zh-CN" sz="2400" dirty="0">
                <a:latin typeface="Tahoma" panose="020B0604030504040204" pitchFamily="34" charset="0"/>
              </a:rPr>
              <a:t>  </a:t>
            </a:r>
            <a:r>
              <a:rPr lang="en-US" altLang="zh-CN" sz="2400" dirty="0">
                <a:latin typeface="Tahoma" panose="020B0604030504040204" pitchFamily="34" charset="0"/>
                <a:cs typeface="Tahoma" panose="020B0604030504040204" pitchFamily="34" charset="0"/>
              </a:rPr>
              <a:t>h[n-k]</a:t>
            </a:r>
          </a:p>
          <a:p>
            <a:pPr>
              <a:lnSpc>
                <a:spcPct val="150000"/>
              </a:lnSpc>
              <a:buNone/>
            </a:pPr>
            <a:endParaRPr lang="en-US" altLang="zh-CN" sz="2400" b="1" dirty="0">
              <a:latin typeface="Tahoma" panose="020B0604030504040204" pitchFamily="34" charset="0"/>
              <a:ea typeface="Batang" panose="02030600000101010101" pitchFamily="18" charset="-127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400" b="1" dirty="0" smtClean="0">
                <a:latin typeface="Tahoma" panose="020B0604030504040204" pitchFamily="34" charset="0"/>
                <a:ea typeface="Batang" panose="02030600000101010101" pitchFamily="18" charset="-127"/>
              </a:rPr>
              <a:t>∴</a:t>
            </a:r>
            <a:endParaRPr lang="en-US" altLang="zh-CN" sz="2400" b="1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400" dirty="0">
                <a:latin typeface="Tahoma" panose="020B0604030504040204" pitchFamily="34" charset="0"/>
              </a:rPr>
              <a:t>等式定义了数字卷积</a:t>
            </a:r>
            <a:r>
              <a:rPr lang="en-US" altLang="zh-CN" sz="2400" dirty="0">
                <a:latin typeface="Tahoma" panose="020B0604030504040204" pitchFamily="34" charset="0"/>
              </a:rPr>
              <a:t>，*</a:t>
            </a:r>
            <a:r>
              <a:rPr lang="zh-CN" altLang="en-US" sz="2400" dirty="0">
                <a:latin typeface="Tahoma" panose="020B0604030504040204" pitchFamily="34" charset="0"/>
              </a:rPr>
              <a:t>是卷积运算符。</a:t>
            </a:r>
            <a:endParaRPr lang="en-US" altLang="zh-CN" sz="2400" dirty="0">
              <a:latin typeface="Tahoma" panose="020B0604030504040204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400" dirty="0">
                <a:latin typeface="Tahoma" panose="020B0604030504040204" pitchFamily="34" charset="0"/>
              </a:rPr>
              <a:t>输出 </a:t>
            </a:r>
            <a:r>
              <a:rPr lang="en-US" altLang="zh-CN" sz="2400" dirty="0">
                <a:latin typeface="Tahoma" panose="020B0604030504040204" pitchFamily="34" charset="0"/>
              </a:rPr>
              <a:t>y[n] </a:t>
            </a:r>
            <a:r>
              <a:rPr lang="zh-CN" altLang="en-US" sz="2400" dirty="0">
                <a:latin typeface="Tahoma" panose="020B0604030504040204" pitchFamily="34" charset="0"/>
              </a:rPr>
              <a:t>取决于输入 </a:t>
            </a:r>
            <a:r>
              <a:rPr lang="en-US" altLang="zh-CN" sz="2400" dirty="0">
                <a:latin typeface="Tahoma" panose="020B0604030504040204" pitchFamily="34" charset="0"/>
              </a:rPr>
              <a:t>x[n] </a:t>
            </a:r>
            <a:r>
              <a:rPr lang="zh-CN" altLang="en-US" sz="2400" dirty="0">
                <a:latin typeface="Tahoma" panose="020B0604030504040204" pitchFamily="34" charset="0"/>
              </a:rPr>
              <a:t>和系统的脉冲响应</a:t>
            </a:r>
            <a:r>
              <a:rPr lang="en-US" altLang="zh-CN" sz="2400" dirty="0">
                <a:latin typeface="Tahoma" panose="020B0604030504040204" pitchFamily="34" charset="0"/>
              </a:rPr>
              <a:t>h[n]。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b="1" dirty="0">
                <a:latin typeface="Tahoma" panose="020B0604030504040204" pitchFamily="34" charset="0"/>
              </a:rPr>
              <a:t> </a:t>
            </a:r>
            <a:endParaRPr lang="zh-CN" altLang="en-US" sz="2400" b="1" dirty="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23555" name="Line 3"/>
          <p:cNvSpPr/>
          <p:nvPr/>
        </p:nvSpPr>
        <p:spPr>
          <a:xfrm>
            <a:off x="1476375" y="981075"/>
            <a:ext cx="7620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3556" name="Line 4"/>
          <p:cNvSpPr/>
          <p:nvPr/>
        </p:nvSpPr>
        <p:spPr>
          <a:xfrm>
            <a:off x="1571604" y="2214554"/>
            <a:ext cx="4572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3557" name="Line 5"/>
          <p:cNvSpPr/>
          <p:nvPr/>
        </p:nvSpPr>
        <p:spPr>
          <a:xfrm>
            <a:off x="1500166" y="3500438"/>
            <a:ext cx="4572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1357290" y="3929066"/>
          <a:ext cx="5375710" cy="1000132"/>
        </p:xfrm>
        <a:graphic>
          <a:graphicData uri="http://schemas.openxmlformats.org/presentationml/2006/ole">
            <p:oleObj spid="_x0000_s21505" name="Equation" r:id="rId3" imgW="64312800" imgH="11887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idx="1"/>
          </p:nvPr>
        </p:nvSpPr>
        <p:spPr>
          <a:xfrm>
            <a:off x="539750" y="228600"/>
            <a:ext cx="8604250" cy="6629400"/>
          </a:xfrm>
        </p:spPr>
        <p:txBody>
          <a:bodyPr vert="horz" wrap="square" lIns="91440" tIns="45720" rIns="91440" bIns="45720" anchor="t" anchorCtr="0"/>
          <a:lstStyle/>
          <a:p>
            <a:pPr>
              <a:buNone/>
            </a:pPr>
            <a:r>
              <a:rPr lang="zh-CN" altLang="en-US" sz="2400" dirty="0">
                <a:latin typeface="Tahoma" panose="020B0604030504040204" pitchFamily="34" charset="0"/>
              </a:rPr>
              <a:t>另一种等价形式</a:t>
            </a:r>
            <a:r>
              <a:rPr lang="zh-CN" altLang="en-US" sz="2400" dirty="0" smtClean="0">
                <a:latin typeface="Tahoma" panose="020B0604030504040204" pitchFamily="34" charset="0"/>
              </a:rPr>
              <a:t>：</a:t>
            </a:r>
            <a:endParaRPr lang="en-US" altLang="zh-CN" sz="2400" dirty="0" smtClean="0">
              <a:latin typeface="Tahoma" panose="020B0604030504040204" pitchFamily="34" charset="0"/>
            </a:endParaRPr>
          </a:p>
          <a:p>
            <a:pPr>
              <a:buNone/>
            </a:pPr>
            <a:endParaRPr lang="en-US" altLang="zh-CN" sz="2400" dirty="0" smtClean="0">
              <a:latin typeface="Tahoma" panose="020B0604030504040204" pitchFamily="34" charset="0"/>
            </a:endParaRPr>
          </a:p>
          <a:p>
            <a:pPr>
              <a:buNone/>
            </a:pPr>
            <a:endParaRPr lang="en-US" altLang="zh-CN" sz="2400" dirty="0" smtClean="0">
              <a:latin typeface="Tahoma" panose="020B0604030504040204" pitchFamily="34" charset="0"/>
            </a:endParaRPr>
          </a:p>
          <a:p>
            <a:pPr>
              <a:buNone/>
            </a:pPr>
            <a:endParaRPr lang="en-US" altLang="zh-CN" sz="2400" dirty="0" smtClean="0">
              <a:latin typeface="Tahoma" panose="020B0604030504040204" pitchFamily="34" charset="0"/>
            </a:endParaRPr>
          </a:p>
          <a:p>
            <a:pPr>
              <a:buNone/>
            </a:pPr>
            <a:endParaRPr lang="en-US" altLang="zh-CN" sz="2400" dirty="0" smtClean="0">
              <a:latin typeface="Tahoma" panose="020B0604030504040204" pitchFamily="34" charset="0"/>
            </a:endParaRPr>
          </a:p>
          <a:p>
            <a:pPr>
              <a:buNone/>
            </a:pPr>
            <a:endParaRPr lang="en-US" altLang="zh-CN" sz="2400" dirty="0" smtClean="0">
              <a:latin typeface="Tahoma" panose="020B0604030504040204" pitchFamily="34" charset="0"/>
            </a:endParaRPr>
          </a:p>
          <a:p>
            <a:pPr>
              <a:buNone/>
            </a:pPr>
            <a:endParaRPr lang="en-US" altLang="zh-CN" sz="2400" dirty="0" smtClean="0">
              <a:latin typeface="Tahoma" panose="020B0604030504040204" pitchFamily="34" charset="0"/>
            </a:endParaRPr>
          </a:p>
          <a:p>
            <a:pPr>
              <a:buNone/>
            </a:pPr>
            <a:endParaRPr lang="en-US" altLang="zh-CN" sz="2400" dirty="0" smtClean="0">
              <a:latin typeface="Tahoma" panose="020B0604030504040204" pitchFamily="34" charset="0"/>
            </a:endParaRPr>
          </a:p>
          <a:p>
            <a:pPr>
              <a:buNone/>
            </a:pPr>
            <a:endParaRPr lang="en-US" altLang="zh-CN" sz="2400" dirty="0" smtClean="0">
              <a:latin typeface="Tahoma" panose="020B0604030504040204" pitchFamily="34" charset="0"/>
            </a:endParaRPr>
          </a:p>
          <a:p>
            <a:pPr>
              <a:buNone/>
            </a:pPr>
            <a:endParaRPr lang="en-US" altLang="zh-CN" sz="2400" dirty="0" smtClean="0">
              <a:latin typeface="Tahoma" panose="020B0604030504040204" pitchFamily="34" charset="0"/>
            </a:endParaRPr>
          </a:p>
          <a:p>
            <a:pPr>
              <a:buNone/>
            </a:pPr>
            <a:endParaRPr lang="en-US" altLang="zh-CN" sz="2400" dirty="0" smtClean="0">
              <a:latin typeface="Tahoma" panose="020B0604030504040204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400" dirty="0" smtClean="0"/>
              <a:t>利用数字卷积计算滤波器输出</a:t>
            </a:r>
            <a:r>
              <a:rPr lang="en-US" altLang="zh-TW" sz="2400" dirty="0" smtClean="0"/>
              <a:t>y[n]</a:t>
            </a:r>
            <a:r>
              <a:rPr lang="zh-CN" altLang="en-US" sz="2400" dirty="0" smtClean="0"/>
              <a:t>时，</a:t>
            </a:r>
            <a:r>
              <a:rPr lang="zh-TW" altLang="en-US" sz="2400" dirty="0" smtClean="0"/>
              <a:t>需要序列</a:t>
            </a:r>
            <a:r>
              <a:rPr lang="en-US" altLang="zh-TW" sz="2400" dirty="0" smtClean="0"/>
              <a:t>h[n-k]</a:t>
            </a:r>
            <a:r>
              <a:rPr lang="zh-TW" altLang="en-US" sz="2400" dirty="0" smtClean="0"/>
              <a:t> </a:t>
            </a:r>
            <a:r>
              <a:rPr lang="en-US" sz="2400" i="1" dirty="0" smtClean="0"/>
              <a:t>,</a:t>
            </a:r>
            <a:r>
              <a:rPr lang="zh-TW" altLang="en-US" sz="2400" dirty="0" smtClean="0"/>
              <a:t>它是</a:t>
            </a:r>
            <a:endParaRPr lang="en-US" altLang="zh-TW" sz="24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TW" sz="2400" dirty="0" smtClean="0"/>
              <a:t>h[k]</a:t>
            </a:r>
            <a:r>
              <a:rPr lang="zh-TW" altLang="en-US" sz="2400" dirty="0" smtClean="0"/>
              <a:t> 关于纵轴的镜像 </a:t>
            </a:r>
            <a:r>
              <a:rPr lang="en-US" altLang="zh-TW" sz="2400" dirty="0" smtClean="0"/>
              <a:t>h[-k]</a:t>
            </a:r>
            <a:r>
              <a:rPr lang="zh-TW" altLang="en-US" sz="2400" dirty="0" smtClean="0"/>
              <a:t>沿时间轴向右位移</a:t>
            </a:r>
            <a:r>
              <a:rPr lang="en-US" altLang="zh-TW" sz="2400" dirty="0" smtClean="0"/>
              <a:t>n</a:t>
            </a:r>
            <a:r>
              <a:rPr lang="zh-TW" altLang="en-US" sz="2400" dirty="0" smtClean="0"/>
              <a:t>个釆样周期</a:t>
            </a:r>
            <a:r>
              <a:rPr lang="zh-CN" altLang="en-US" sz="2400" dirty="0" smtClean="0"/>
              <a:t>得</a:t>
            </a:r>
            <a:r>
              <a:rPr lang="zh-TW" altLang="en-US" sz="2400" dirty="0" smtClean="0"/>
              <a:t>到</a:t>
            </a:r>
            <a:endParaRPr lang="zh-CN" altLang="en-US" sz="2400" dirty="0">
              <a:latin typeface="Tahoma" panose="020B0604030504040204" pitchFamily="34" charset="0"/>
            </a:endParaRPr>
          </a:p>
          <a:p>
            <a:pPr>
              <a:spcBef>
                <a:spcPct val="50000"/>
              </a:spcBef>
              <a:buNone/>
            </a:pPr>
            <a:r>
              <a:rPr lang="zh-CN" altLang="en-US" sz="2400" dirty="0" smtClean="0">
                <a:latin typeface="Tahoma" panose="020B0604030504040204" pitchFamily="34" charset="0"/>
              </a:rPr>
              <a:t>   </a:t>
            </a:r>
            <a:endParaRPr lang="en-US" altLang="zh-CN" sz="2400" b="1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en-US" altLang="zh-CN" sz="2400" b="1" dirty="0">
                <a:latin typeface="Tahoma" panose="020B0604030504040204" pitchFamily="34" charset="0"/>
                <a:cs typeface="Tahoma" panose="020B0604030504040204" pitchFamily="34" charset="0"/>
              </a:rPr>
              <a:t>   </a:t>
            </a:r>
          </a:p>
          <a:p>
            <a:pPr>
              <a:spcBef>
                <a:spcPct val="50000"/>
              </a:spcBef>
              <a:buNone/>
            </a:pPr>
            <a:endParaRPr lang="en-US" altLang="zh-CN" sz="2400" b="1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ct val="50000"/>
              </a:spcBef>
              <a:buNone/>
            </a:pPr>
            <a:endParaRPr lang="zh-CN" altLang="en-US" sz="2400" b="1" dirty="0">
              <a:latin typeface="Tahoma" panose="020B0604030504040204" pitchFamily="34" charset="0"/>
              <a:ea typeface="Tahoma" panose="020B0604030504040204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5121" name="Object 88"/>
          <p:cNvGraphicFramePr>
            <a:graphicFrameLocks noChangeAspect="1"/>
          </p:cNvGraphicFramePr>
          <p:nvPr/>
        </p:nvGraphicFramePr>
        <p:xfrm>
          <a:off x="3214678" y="0"/>
          <a:ext cx="4457731" cy="928694"/>
        </p:xfrm>
        <a:graphic>
          <a:graphicData uri="http://schemas.openxmlformats.org/presentationml/2006/ole">
            <p:oleObj spid="_x0000_s22533" name="Equation" r:id="rId3" imgW="49377600" imgH="10363200" progId="Equation.DSMT4">
              <p:embed/>
            </p:oleObj>
          </a:graphicData>
        </a:graphic>
      </p:graphicFrame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714480" y="2214554"/>
          <a:ext cx="2928958" cy="846143"/>
        </p:xfrm>
        <a:graphic>
          <a:graphicData uri="http://schemas.openxmlformats.org/presentationml/2006/ole">
            <p:oleObj spid="_x0000_s22532" name="Equation" r:id="rId4" imgW="37795200" imgH="11887200" progId="Equation.DSMT4">
              <p:embed/>
            </p:oleObj>
          </a:graphicData>
        </a:graphic>
      </p:graphicFrame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1714480" y="3071810"/>
          <a:ext cx="2928958" cy="798807"/>
        </p:xfrm>
        <a:graphic>
          <a:graphicData uri="http://schemas.openxmlformats.org/presentationml/2006/ole">
            <p:oleObj spid="_x0000_s22531" name="Equation" r:id="rId5" imgW="39928800" imgH="11887200" progId="Equation.DSMT4">
              <p:embed/>
            </p:oleObj>
          </a:graphicData>
        </a:graphic>
      </p:graphicFrame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zh-CN" altLang="en-US"/>
          </a:p>
        </p:txBody>
      </p:sp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1714480" y="4071942"/>
          <a:ext cx="2928958" cy="785818"/>
        </p:xfrm>
        <a:graphic>
          <a:graphicData uri="http://schemas.openxmlformats.org/presentationml/2006/ole">
            <p:oleObj spid="_x0000_s22530" name="Equation" r:id="rId6" imgW="41452800" imgH="11887200" progId="Equation.DSMT4">
              <p:embed/>
            </p:oleObj>
          </a:graphicData>
        </a:graphic>
      </p:graphicFrame>
      <p:graphicFrame>
        <p:nvGraphicFramePr>
          <p:cNvPr id="5136" name="Object 16"/>
          <p:cNvGraphicFramePr>
            <a:graphicFrameLocks noChangeAspect="1"/>
          </p:cNvGraphicFramePr>
          <p:nvPr/>
        </p:nvGraphicFramePr>
        <p:xfrm>
          <a:off x="1428728" y="1071546"/>
          <a:ext cx="5643602" cy="1000125"/>
        </p:xfrm>
        <a:graphic>
          <a:graphicData uri="http://schemas.openxmlformats.org/presentationml/2006/ole">
            <p:oleObj spid="_x0000_s22529" name="Equation" r:id="rId7" imgW="64312800" imgH="11887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zh-CN" altLang="en-US" sz="2400" dirty="0" smtClean="0"/>
              <a:t>数字卷积计算</a:t>
            </a:r>
            <a:r>
              <a:rPr lang="en-US" altLang="zh-TW" sz="2400" dirty="0" smtClean="0"/>
              <a:t>y[n]</a:t>
            </a:r>
            <a:r>
              <a:rPr lang="zh-CN" altLang="en-US" sz="2400" dirty="0" smtClean="0"/>
              <a:t>的</a:t>
            </a:r>
            <a:r>
              <a:rPr lang="zh-CN" altLang="en-US" sz="2400" dirty="0" smtClean="0">
                <a:solidFill>
                  <a:srgbClr val="FF0000"/>
                </a:solidFill>
              </a:rPr>
              <a:t>步骤</a:t>
            </a:r>
            <a:r>
              <a:rPr lang="zh-CN" altLang="en-US" sz="2400" dirty="0" smtClean="0"/>
              <a:t>为：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dirty="0" smtClean="0"/>
              <a:t>（</a:t>
            </a:r>
            <a:r>
              <a:rPr lang="en-US" altLang="zh-TW" sz="2400" dirty="0" smtClean="0"/>
              <a:t>1</a:t>
            </a:r>
            <a:r>
              <a:rPr lang="zh-CN" altLang="en-US" sz="2400" dirty="0" smtClean="0"/>
              <a:t>）</a:t>
            </a:r>
            <a:r>
              <a:rPr lang="zh-TW" altLang="en-US" sz="2400" dirty="0" smtClean="0"/>
              <a:t> </a:t>
            </a:r>
            <a:r>
              <a:rPr lang="en-US" altLang="zh-TW" sz="2400" dirty="0" smtClean="0"/>
              <a:t>h[k]</a:t>
            </a:r>
            <a:r>
              <a:rPr lang="zh-TW" altLang="en-US" sz="2400" dirty="0" smtClean="0"/>
              <a:t>关于纵轴镜像对称得到</a:t>
            </a:r>
            <a:r>
              <a:rPr lang="en-US" altLang="zh-TW" sz="2400" dirty="0" smtClean="0"/>
              <a:t>h[-k]</a:t>
            </a:r>
            <a:r>
              <a:rPr lang="zh-TW" altLang="en-US" sz="2400" dirty="0" smtClean="0"/>
              <a:t> ；</a:t>
            </a:r>
            <a:endParaRPr lang="zh-CN" altLang="en-US" sz="2400" dirty="0" smtClean="0"/>
          </a:p>
          <a:p>
            <a:pPr>
              <a:lnSpc>
                <a:spcPct val="150000"/>
              </a:lnSpc>
              <a:buNone/>
            </a:pPr>
            <a:r>
              <a:rPr lang="zh-CN" altLang="en-US" sz="2400" dirty="0" smtClean="0"/>
              <a:t>（</a:t>
            </a:r>
            <a:r>
              <a:rPr lang="en-US" altLang="zh-TW" sz="2400" dirty="0" smtClean="0"/>
              <a:t>2</a:t>
            </a:r>
            <a:r>
              <a:rPr lang="zh-CN" altLang="en-US" sz="2400" dirty="0" smtClean="0"/>
              <a:t>）</a:t>
            </a:r>
            <a:r>
              <a:rPr lang="zh-TW" altLang="en-US" sz="2400" dirty="0" smtClean="0"/>
              <a:t> </a:t>
            </a:r>
            <a:r>
              <a:rPr lang="en-US" altLang="zh-TW" sz="2400" dirty="0" smtClean="0"/>
              <a:t>h[-k]</a:t>
            </a:r>
            <a:r>
              <a:rPr lang="zh-TW" altLang="en-US" sz="2400" dirty="0" smtClean="0"/>
              <a:t>沿时间轴向右位移</a:t>
            </a:r>
            <a:r>
              <a:rPr lang="en-US" altLang="zh-TW" sz="2400" dirty="0" smtClean="0"/>
              <a:t>n</a:t>
            </a:r>
            <a:r>
              <a:rPr lang="zh-TW" altLang="en-US" sz="2400" dirty="0" smtClean="0"/>
              <a:t>个釆样周期得到</a:t>
            </a:r>
            <a:r>
              <a:rPr lang="en-US" altLang="zh-TW" sz="2400" dirty="0" smtClean="0"/>
              <a:t>h[n-k]</a:t>
            </a:r>
            <a:r>
              <a:rPr lang="zh-TW" altLang="en-US" sz="2400" dirty="0" smtClean="0"/>
              <a:t> ；</a:t>
            </a:r>
            <a:endParaRPr lang="zh-CN" altLang="en-US" sz="2400" dirty="0" smtClean="0"/>
          </a:p>
          <a:p>
            <a:pPr>
              <a:lnSpc>
                <a:spcPct val="150000"/>
              </a:lnSpc>
              <a:buNone/>
            </a:pPr>
            <a:r>
              <a:rPr lang="zh-CN" altLang="en-US" sz="2400" dirty="0" smtClean="0"/>
              <a:t>（</a:t>
            </a:r>
            <a:r>
              <a:rPr lang="en-US" altLang="zh-TW" sz="2400" dirty="0" smtClean="0"/>
              <a:t>3</a:t>
            </a:r>
            <a:r>
              <a:rPr lang="zh-CN" altLang="en-US" sz="2400" dirty="0" smtClean="0"/>
              <a:t>）</a:t>
            </a:r>
            <a:r>
              <a:rPr lang="zh-TW" altLang="en-US" sz="2400" dirty="0" smtClean="0"/>
              <a:t> </a:t>
            </a:r>
            <a:r>
              <a:rPr lang="en-US" altLang="zh-TW" sz="2400" dirty="0" smtClean="0"/>
              <a:t>x[k]</a:t>
            </a:r>
            <a:r>
              <a:rPr lang="zh-TW" altLang="en-US" sz="2400" dirty="0" smtClean="0"/>
              <a:t>与</a:t>
            </a:r>
            <a:r>
              <a:rPr lang="en-US" altLang="zh-TW" sz="2400" dirty="0" smtClean="0"/>
              <a:t>h[n-k]</a:t>
            </a:r>
            <a:r>
              <a:rPr lang="zh-TW" altLang="en-US" sz="2400" dirty="0" smtClean="0"/>
              <a:t> 做乘法运算得到</a:t>
            </a:r>
            <a:r>
              <a:rPr lang="en-US" altLang="zh-TW" sz="2400" dirty="0" smtClean="0"/>
              <a:t>x[k]h[n-k]</a:t>
            </a:r>
            <a:r>
              <a:rPr lang="en-US" sz="2400" dirty="0" smtClean="0"/>
              <a:t> </a:t>
            </a:r>
            <a:r>
              <a:rPr lang="zh-CN" altLang="en-US" sz="2400" dirty="0" smtClean="0"/>
              <a:t>；</a:t>
            </a: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   (4)  k </a:t>
            </a:r>
            <a:r>
              <a:rPr lang="zh-CN" altLang="en-US" sz="2400" dirty="0" smtClean="0"/>
              <a:t>从</a:t>
            </a:r>
            <a:r>
              <a:rPr lang="en-US" sz="2400" dirty="0" smtClean="0"/>
              <a:t>-</a:t>
            </a:r>
            <a:r>
              <a:rPr lang="zh-CN" altLang="en-US" sz="2400" dirty="0" smtClean="0"/>
              <a:t>∞到</a:t>
            </a:r>
            <a:r>
              <a:rPr lang="en-US" sz="2400" dirty="0" smtClean="0"/>
              <a:t>+</a:t>
            </a:r>
            <a:r>
              <a:rPr lang="zh-CN" altLang="en-US" sz="2400" dirty="0" smtClean="0"/>
              <a:t>∞，计算各项</a:t>
            </a:r>
            <a:r>
              <a:rPr lang="en-US" altLang="zh-TW" sz="2400" dirty="0" smtClean="0"/>
              <a:t>x[k]h[n-k]</a:t>
            </a:r>
            <a:r>
              <a:rPr lang="en-US" sz="2400" dirty="0" smtClean="0"/>
              <a:t> </a:t>
            </a:r>
            <a:r>
              <a:rPr lang="zh-CN" altLang="en-US" sz="2400" dirty="0" smtClean="0"/>
              <a:t>累加和。</a:t>
            </a:r>
          </a:p>
          <a:p>
            <a:pPr>
              <a:lnSpc>
                <a:spcPct val="150000"/>
              </a:lnSpc>
              <a:buNone/>
            </a:pPr>
            <a:endParaRPr lang="zh-CN" altLang="en-US" sz="2400" dirty="0" smtClean="0"/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285852" y="4071942"/>
            <a:ext cx="6786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ea typeface="黑体" panose="02010609060101010101" pitchFamily="49" charset="-122"/>
              </a:rPr>
              <a:t> </a:t>
            </a:r>
            <a:r>
              <a:rPr lang="zh-CN" altLang="en-US" sz="2400" b="1" dirty="0" smtClean="0">
                <a:ea typeface="黑体" panose="02010609060101010101" pitchFamily="49" charset="-122"/>
              </a:rPr>
              <a:t>反转              移位              相乘              求和</a:t>
            </a:r>
            <a:endParaRPr lang="zh-CN" altLang="en-US" sz="2400" dirty="0"/>
          </a:p>
        </p:txBody>
      </p:sp>
      <p:sp>
        <p:nvSpPr>
          <p:cNvPr id="5" name="Line 5"/>
          <p:cNvSpPr/>
          <p:nvPr/>
        </p:nvSpPr>
        <p:spPr>
          <a:xfrm>
            <a:off x="2285984" y="4286256"/>
            <a:ext cx="914400" cy="1588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" name="Line 6"/>
          <p:cNvSpPr/>
          <p:nvPr/>
        </p:nvSpPr>
        <p:spPr>
          <a:xfrm>
            <a:off x="4000496" y="4214818"/>
            <a:ext cx="914400" cy="1588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" name="Line 7"/>
          <p:cNvSpPr/>
          <p:nvPr/>
        </p:nvSpPr>
        <p:spPr>
          <a:xfrm>
            <a:off x="5715008" y="4214818"/>
            <a:ext cx="914400" cy="1588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8" name="Text Box 4"/>
          <p:cNvSpPr txBox="1"/>
          <p:nvPr/>
        </p:nvSpPr>
        <p:spPr>
          <a:xfrm>
            <a:off x="1357290" y="4714884"/>
            <a:ext cx="71628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None/>
            </a:pPr>
            <a:r>
              <a:rPr lang="en-US" altLang="zh-CN" sz="2400" b="1" dirty="0">
                <a:latin typeface="Calibri" panose="020F0502020204030204" pitchFamily="34" charset="0"/>
                <a:ea typeface="宋体" panose="02010600030101010101" pitchFamily="2" charset="-122"/>
              </a:rPr>
              <a:t>h[-k]                  h[n-k]            x[k]h[n-k]             </a:t>
            </a:r>
            <a:r>
              <a:rPr lang="en-US" altLang="zh-CN" sz="3200" b="1" dirty="0">
                <a:latin typeface="Tahoma" panose="020B0604030504040204" pitchFamily="34" charset="0"/>
                <a:ea typeface="Batang" panose="02030600000101010101" pitchFamily="18" charset="-127"/>
              </a:rPr>
              <a:t>∑</a:t>
            </a:r>
          </a:p>
        </p:txBody>
      </p:sp>
      <p:sp>
        <p:nvSpPr>
          <p:cNvPr id="9" name="Text Box 3"/>
          <p:cNvSpPr txBox="1"/>
          <p:nvPr/>
        </p:nvSpPr>
        <p:spPr>
          <a:xfrm>
            <a:off x="6876430" y="4429132"/>
            <a:ext cx="990600" cy="1162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0" hangingPunct="0">
              <a:lnSpc>
                <a:spcPct val="180000"/>
              </a:lnSpc>
              <a:spcBef>
                <a:spcPct val="30000"/>
              </a:spcBef>
              <a:buNone/>
            </a:pPr>
            <a:r>
              <a:rPr lang="zh-CN" altLang="en-US" b="1" dirty="0">
                <a:latin typeface="Tahoma" panose="020B0604030504040204" pitchFamily="34" charset="0"/>
                <a:ea typeface="宋体" panose="02010600030101010101" pitchFamily="2" charset="-122"/>
              </a:rPr>
              <a:t>  </a:t>
            </a:r>
            <a:r>
              <a:rPr lang="zh-CN" altLang="en-US" b="1" dirty="0">
                <a:latin typeface="Tahoma" panose="020B0604030504040204" pitchFamily="34" charset="0"/>
                <a:ea typeface="Batang" panose="02030600000101010101" pitchFamily="18" charset="-127"/>
              </a:rPr>
              <a:t>∞</a:t>
            </a:r>
            <a:endParaRPr lang="zh-CN" altLang="en-US" b="1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180000"/>
              </a:lnSpc>
              <a:spcBef>
                <a:spcPct val="30000"/>
              </a:spcBef>
              <a:buNone/>
            </a:pPr>
            <a:r>
              <a:rPr lang="en-US" altLang="zh-CN" b="1" dirty="0">
                <a:latin typeface="Tahoma" panose="020B0604030504040204" pitchFamily="34" charset="0"/>
                <a:ea typeface="宋体" panose="02010600030101010101" pitchFamily="2" charset="-122"/>
              </a:rPr>
              <a:t>K=-</a:t>
            </a:r>
            <a:r>
              <a:rPr lang="en-US" altLang="zh-CN" b="1" dirty="0">
                <a:latin typeface="Tahoma" panose="020B0604030504040204" pitchFamily="34" charset="0"/>
                <a:ea typeface="Batang" panose="02030600000101010101" pitchFamily="18" charset="-127"/>
              </a:rPr>
              <a:t>∞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2VhYTBiOTlhZWZkZmY2YzA4OTY1Y2YxZDg0NjcxZTg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2643</Words>
  <Application>WPS 演示</Application>
  <PresentationFormat>全屏显示(4:3)</PresentationFormat>
  <Paragraphs>265</Paragraphs>
  <Slides>40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40</vt:i4>
      </vt:variant>
    </vt:vector>
  </HeadingPairs>
  <TitlesOfParts>
    <vt:vector size="43" baseType="lpstr">
      <vt:lpstr>默认设计模板</vt:lpstr>
      <vt:lpstr>Equation</vt:lpstr>
      <vt:lpstr>MathType 6.0 Equation</vt:lpstr>
      <vt:lpstr>  第4章  数字卷积与脉冲响应 </vt:lpstr>
      <vt:lpstr> 第4章  数字卷积与脉冲响应</vt:lpstr>
      <vt:lpstr>专业词汇</vt:lpstr>
      <vt:lpstr>4.1 数字卷积基础知识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计算数字卷积的步骤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4.2  差分方程与卷积</vt:lpstr>
      <vt:lpstr>幻灯片 26</vt:lpstr>
      <vt:lpstr>幻灯片 27</vt:lpstr>
      <vt:lpstr>幻灯片 28</vt:lpstr>
      <vt:lpstr>幻灯片 29</vt:lpstr>
      <vt:lpstr>  4.3  滑动平均滤波器 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 1 章     数字信号处理概述   CH1  CRASH COURSE IN DIGITERSIGNAL PROCESSING</dc:title>
  <dc:creator>MS User</dc:creator>
  <cp:lastModifiedBy>g</cp:lastModifiedBy>
  <cp:revision>71</cp:revision>
  <dcterms:created xsi:type="dcterms:W3CDTF">2009-02-17T02:29:00Z</dcterms:created>
  <dcterms:modified xsi:type="dcterms:W3CDTF">2024-10-14T11:16:22Z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2052-12.1.0.18276</vt:lpwstr>
  </property>
  <property fmtid="{D5CDD505-2E9C-101B-9397-08002B2CF9AE}" pid="3" name="ICV">
    <vt:lpwstr>25108D43F26142278EE30CD90183FE20_12</vt:lpwstr>
  </property>
</Properties>
</file>